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5" r:id="rId4"/>
    <p:sldId id="286" r:id="rId5"/>
    <p:sldId id="287" r:id="rId6"/>
    <p:sldId id="261" r:id="rId7"/>
    <p:sldId id="288" r:id="rId8"/>
    <p:sldId id="290" r:id="rId9"/>
    <p:sldId id="291" r:id="rId10"/>
    <p:sldId id="292" r:id="rId11"/>
    <p:sldId id="293" r:id="rId12"/>
    <p:sldId id="294" r:id="rId13"/>
    <p:sldId id="296" r:id="rId14"/>
    <p:sldId id="298" r:id="rId15"/>
    <p:sldId id="302" r:id="rId16"/>
    <p:sldId id="299" r:id="rId17"/>
    <p:sldId id="300" r:id="rId18"/>
    <p:sldId id="301" r:id="rId19"/>
    <p:sldId id="308" r:id="rId20"/>
    <p:sldId id="303" r:id="rId21"/>
    <p:sldId id="304" r:id="rId22"/>
    <p:sldId id="305" r:id="rId23"/>
    <p:sldId id="297" r:id="rId24"/>
    <p:sldId id="306" r:id="rId25"/>
    <p:sldId id="307" r:id="rId2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7" d="100"/>
          <a:sy n="67" d="100"/>
        </p:scale>
        <p:origin x="141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88888"/>
                </a:solidFill>
                <a:latin typeface="Caladea"/>
                <a:cs typeface="Calade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1F5F"/>
                </a:solidFill>
                <a:latin typeface="Caladea"/>
                <a:cs typeface="Calade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1F5F"/>
                </a:solidFill>
                <a:latin typeface="Caladea"/>
                <a:cs typeface="Calade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88888"/>
                </a:solidFill>
                <a:latin typeface="Caladea"/>
                <a:cs typeface="Calade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1F5F"/>
                </a:solidFill>
                <a:latin typeface="Caladea"/>
                <a:cs typeface="Calade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88888"/>
                </a:solidFill>
                <a:latin typeface="Caladea"/>
                <a:cs typeface="Calade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1F5F"/>
                </a:solidFill>
                <a:latin typeface="Caladea"/>
                <a:cs typeface="Calade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88888"/>
                </a:solidFill>
                <a:latin typeface="Caladea"/>
                <a:cs typeface="Calade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88888"/>
                </a:solidFill>
                <a:latin typeface="Caladea"/>
                <a:cs typeface="Calade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67400" y="6477000"/>
            <a:ext cx="3276600" cy="381000"/>
          </a:xfrm>
          <a:custGeom>
            <a:avLst/>
            <a:gdLst/>
            <a:ahLst/>
            <a:cxnLst/>
            <a:rect l="l" t="t" r="r" b="b"/>
            <a:pathLst>
              <a:path w="3276600" h="381000">
                <a:moveTo>
                  <a:pt x="3276600" y="0"/>
                </a:moveTo>
                <a:lnTo>
                  <a:pt x="190500" y="0"/>
                </a:lnTo>
                <a:lnTo>
                  <a:pt x="146837" y="5031"/>
                </a:lnTo>
                <a:lnTo>
                  <a:pt x="106746" y="19363"/>
                </a:lnTo>
                <a:lnTo>
                  <a:pt x="71374" y="41851"/>
                </a:lnTo>
                <a:lnTo>
                  <a:pt x="41867" y="71353"/>
                </a:lnTo>
                <a:lnTo>
                  <a:pt x="19372" y="106724"/>
                </a:lnTo>
                <a:lnTo>
                  <a:pt x="5034" y="146821"/>
                </a:lnTo>
                <a:lnTo>
                  <a:pt x="0" y="190500"/>
                </a:lnTo>
                <a:lnTo>
                  <a:pt x="0" y="380999"/>
                </a:lnTo>
                <a:lnTo>
                  <a:pt x="3276600" y="380999"/>
                </a:lnTo>
                <a:lnTo>
                  <a:pt x="32766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998" y="701166"/>
            <a:ext cx="8960002" cy="818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1F5F"/>
                </a:solidFill>
                <a:latin typeface="Caladea"/>
                <a:cs typeface="Calade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2302" y="1443730"/>
            <a:ext cx="7733030" cy="1666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1F5F"/>
                </a:solidFill>
                <a:latin typeface="Caladea"/>
                <a:cs typeface="Calade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6304" y="6483777"/>
            <a:ext cx="256540" cy="204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888888"/>
                </a:solidFill>
                <a:latin typeface="Caladea"/>
                <a:cs typeface="Calade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1.png"/><Relationship Id="rId4" Type="http://schemas.openxmlformats.org/officeDocument/2006/relationships/image" Target="../media/image9.jp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openxmlformats.org/officeDocument/2006/relationships/image" Target="../media/image1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image" Target="../media/image13.jp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meet.google.com/wxr-xxsc-tpj" TargetMode="External"/><Relationship Id="rId3" Type="http://schemas.openxmlformats.org/officeDocument/2006/relationships/image" Target="../media/image13.jpg"/><Relationship Id="rId7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9.jp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jpg"/><Relationship Id="rId7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9.jp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image" Target="../media/image13.jp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g"/><Relationship Id="rId7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9.jp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3352800"/>
            <a:chOff x="0" y="0"/>
            <a:chExt cx="9144000" cy="3352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3352800"/>
            </a:xfrm>
            <a:custGeom>
              <a:avLst/>
              <a:gdLst/>
              <a:ahLst/>
              <a:cxnLst/>
              <a:rect l="l" t="t" r="r" b="b"/>
              <a:pathLst>
                <a:path w="9144000" h="3352800">
                  <a:moveTo>
                    <a:pt x="9144000" y="0"/>
                  </a:moveTo>
                  <a:lnTo>
                    <a:pt x="0" y="0"/>
                  </a:lnTo>
                  <a:lnTo>
                    <a:pt x="0" y="3352800"/>
                  </a:lnTo>
                  <a:lnTo>
                    <a:pt x="9144000" y="3352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98164" y="336804"/>
              <a:ext cx="1697989" cy="1742439"/>
            </a:xfrm>
            <a:custGeom>
              <a:avLst/>
              <a:gdLst/>
              <a:ahLst/>
              <a:cxnLst/>
              <a:rect l="l" t="t" r="r" b="b"/>
              <a:pathLst>
                <a:path w="1697989" h="1742439">
                  <a:moveTo>
                    <a:pt x="848868" y="0"/>
                  </a:moveTo>
                  <a:lnTo>
                    <a:pt x="800704" y="1378"/>
                  </a:lnTo>
                  <a:lnTo>
                    <a:pt x="753244" y="5465"/>
                  </a:lnTo>
                  <a:lnTo>
                    <a:pt x="706560" y="12186"/>
                  </a:lnTo>
                  <a:lnTo>
                    <a:pt x="660723" y="21469"/>
                  </a:lnTo>
                  <a:lnTo>
                    <a:pt x="615806" y="33239"/>
                  </a:lnTo>
                  <a:lnTo>
                    <a:pt x="571880" y="47423"/>
                  </a:lnTo>
                  <a:lnTo>
                    <a:pt x="529016" y="63948"/>
                  </a:lnTo>
                  <a:lnTo>
                    <a:pt x="487287" y="82741"/>
                  </a:lnTo>
                  <a:lnTo>
                    <a:pt x="446764" y="103727"/>
                  </a:lnTo>
                  <a:lnTo>
                    <a:pt x="407519" y="126833"/>
                  </a:lnTo>
                  <a:lnTo>
                    <a:pt x="369623" y="151986"/>
                  </a:lnTo>
                  <a:lnTo>
                    <a:pt x="333148" y="179112"/>
                  </a:lnTo>
                  <a:lnTo>
                    <a:pt x="298166" y="208138"/>
                  </a:lnTo>
                  <a:lnTo>
                    <a:pt x="264749" y="238991"/>
                  </a:lnTo>
                  <a:lnTo>
                    <a:pt x="232968" y="271596"/>
                  </a:lnTo>
                  <a:lnTo>
                    <a:pt x="202895" y="305881"/>
                  </a:lnTo>
                  <a:lnTo>
                    <a:pt x="174602" y="341771"/>
                  </a:lnTo>
                  <a:lnTo>
                    <a:pt x="148160" y="379194"/>
                  </a:lnTo>
                  <a:lnTo>
                    <a:pt x="123641" y="418076"/>
                  </a:lnTo>
                  <a:lnTo>
                    <a:pt x="101117" y="458343"/>
                  </a:lnTo>
                  <a:lnTo>
                    <a:pt x="80660" y="499922"/>
                  </a:lnTo>
                  <a:lnTo>
                    <a:pt x="62341" y="542740"/>
                  </a:lnTo>
                  <a:lnTo>
                    <a:pt x="46231" y="586722"/>
                  </a:lnTo>
                  <a:lnTo>
                    <a:pt x="32404" y="631796"/>
                  </a:lnTo>
                  <a:lnTo>
                    <a:pt x="20929" y="677888"/>
                  </a:lnTo>
                  <a:lnTo>
                    <a:pt x="11880" y="724924"/>
                  </a:lnTo>
                  <a:lnTo>
                    <a:pt x="5328" y="772832"/>
                  </a:lnTo>
                  <a:lnTo>
                    <a:pt x="1343" y="821537"/>
                  </a:lnTo>
                  <a:lnTo>
                    <a:pt x="0" y="870966"/>
                  </a:lnTo>
                  <a:lnTo>
                    <a:pt x="1343" y="920394"/>
                  </a:lnTo>
                  <a:lnTo>
                    <a:pt x="5328" y="969099"/>
                  </a:lnTo>
                  <a:lnTo>
                    <a:pt x="11880" y="1017007"/>
                  </a:lnTo>
                  <a:lnTo>
                    <a:pt x="20929" y="1064043"/>
                  </a:lnTo>
                  <a:lnTo>
                    <a:pt x="32404" y="1110135"/>
                  </a:lnTo>
                  <a:lnTo>
                    <a:pt x="46231" y="1155209"/>
                  </a:lnTo>
                  <a:lnTo>
                    <a:pt x="62341" y="1199191"/>
                  </a:lnTo>
                  <a:lnTo>
                    <a:pt x="80660" y="1242009"/>
                  </a:lnTo>
                  <a:lnTo>
                    <a:pt x="101117" y="1283588"/>
                  </a:lnTo>
                  <a:lnTo>
                    <a:pt x="123641" y="1323855"/>
                  </a:lnTo>
                  <a:lnTo>
                    <a:pt x="148160" y="1362737"/>
                  </a:lnTo>
                  <a:lnTo>
                    <a:pt x="174602" y="1400160"/>
                  </a:lnTo>
                  <a:lnTo>
                    <a:pt x="202895" y="1436050"/>
                  </a:lnTo>
                  <a:lnTo>
                    <a:pt x="232968" y="1470335"/>
                  </a:lnTo>
                  <a:lnTo>
                    <a:pt x="264749" y="1502940"/>
                  </a:lnTo>
                  <a:lnTo>
                    <a:pt x="298166" y="1533793"/>
                  </a:lnTo>
                  <a:lnTo>
                    <a:pt x="333148" y="1562819"/>
                  </a:lnTo>
                  <a:lnTo>
                    <a:pt x="369623" y="1589945"/>
                  </a:lnTo>
                  <a:lnTo>
                    <a:pt x="407519" y="1615098"/>
                  </a:lnTo>
                  <a:lnTo>
                    <a:pt x="446764" y="1638204"/>
                  </a:lnTo>
                  <a:lnTo>
                    <a:pt x="487287" y="1659190"/>
                  </a:lnTo>
                  <a:lnTo>
                    <a:pt x="529016" y="1677983"/>
                  </a:lnTo>
                  <a:lnTo>
                    <a:pt x="571880" y="1694508"/>
                  </a:lnTo>
                  <a:lnTo>
                    <a:pt x="615806" y="1708692"/>
                  </a:lnTo>
                  <a:lnTo>
                    <a:pt x="660723" y="1720462"/>
                  </a:lnTo>
                  <a:lnTo>
                    <a:pt x="706560" y="1729745"/>
                  </a:lnTo>
                  <a:lnTo>
                    <a:pt x="753244" y="1736466"/>
                  </a:lnTo>
                  <a:lnTo>
                    <a:pt x="800704" y="1740553"/>
                  </a:lnTo>
                  <a:lnTo>
                    <a:pt x="848868" y="1741932"/>
                  </a:lnTo>
                  <a:lnTo>
                    <a:pt x="897031" y="1740553"/>
                  </a:lnTo>
                  <a:lnTo>
                    <a:pt x="944491" y="1736466"/>
                  </a:lnTo>
                  <a:lnTo>
                    <a:pt x="991175" y="1729745"/>
                  </a:lnTo>
                  <a:lnTo>
                    <a:pt x="1037012" y="1720462"/>
                  </a:lnTo>
                  <a:lnTo>
                    <a:pt x="1081929" y="1708692"/>
                  </a:lnTo>
                  <a:lnTo>
                    <a:pt x="1125855" y="1694508"/>
                  </a:lnTo>
                  <a:lnTo>
                    <a:pt x="1168719" y="1677983"/>
                  </a:lnTo>
                  <a:lnTo>
                    <a:pt x="1210448" y="1659190"/>
                  </a:lnTo>
                  <a:lnTo>
                    <a:pt x="1250971" y="1638204"/>
                  </a:lnTo>
                  <a:lnTo>
                    <a:pt x="1290216" y="1615098"/>
                  </a:lnTo>
                  <a:lnTo>
                    <a:pt x="1328112" y="1589945"/>
                  </a:lnTo>
                  <a:lnTo>
                    <a:pt x="1364587" y="1562819"/>
                  </a:lnTo>
                  <a:lnTo>
                    <a:pt x="1399569" y="1533793"/>
                  </a:lnTo>
                  <a:lnTo>
                    <a:pt x="1432986" y="1502940"/>
                  </a:lnTo>
                  <a:lnTo>
                    <a:pt x="1464767" y="1470335"/>
                  </a:lnTo>
                  <a:lnTo>
                    <a:pt x="1494840" y="1436050"/>
                  </a:lnTo>
                  <a:lnTo>
                    <a:pt x="1523133" y="1400160"/>
                  </a:lnTo>
                  <a:lnTo>
                    <a:pt x="1549575" y="1362737"/>
                  </a:lnTo>
                  <a:lnTo>
                    <a:pt x="1574094" y="1323855"/>
                  </a:lnTo>
                  <a:lnTo>
                    <a:pt x="1596618" y="1283588"/>
                  </a:lnTo>
                  <a:lnTo>
                    <a:pt x="1617075" y="1242009"/>
                  </a:lnTo>
                  <a:lnTo>
                    <a:pt x="1635394" y="1199191"/>
                  </a:lnTo>
                  <a:lnTo>
                    <a:pt x="1651504" y="1155209"/>
                  </a:lnTo>
                  <a:lnTo>
                    <a:pt x="1665331" y="1110135"/>
                  </a:lnTo>
                  <a:lnTo>
                    <a:pt x="1676806" y="1064043"/>
                  </a:lnTo>
                  <a:lnTo>
                    <a:pt x="1685855" y="1017007"/>
                  </a:lnTo>
                  <a:lnTo>
                    <a:pt x="1692407" y="969099"/>
                  </a:lnTo>
                  <a:lnTo>
                    <a:pt x="1696392" y="920394"/>
                  </a:lnTo>
                  <a:lnTo>
                    <a:pt x="1697736" y="870966"/>
                  </a:lnTo>
                  <a:lnTo>
                    <a:pt x="1696392" y="821537"/>
                  </a:lnTo>
                  <a:lnTo>
                    <a:pt x="1692407" y="772832"/>
                  </a:lnTo>
                  <a:lnTo>
                    <a:pt x="1685855" y="724924"/>
                  </a:lnTo>
                  <a:lnTo>
                    <a:pt x="1676806" y="677888"/>
                  </a:lnTo>
                  <a:lnTo>
                    <a:pt x="1665331" y="631796"/>
                  </a:lnTo>
                  <a:lnTo>
                    <a:pt x="1651504" y="586722"/>
                  </a:lnTo>
                  <a:lnTo>
                    <a:pt x="1635394" y="542740"/>
                  </a:lnTo>
                  <a:lnTo>
                    <a:pt x="1617075" y="499922"/>
                  </a:lnTo>
                  <a:lnTo>
                    <a:pt x="1596618" y="458343"/>
                  </a:lnTo>
                  <a:lnTo>
                    <a:pt x="1574094" y="418076"/>
                  </a:lnTo>
                  <a:lnTo>
                    <a:pt x="1549575" y="379194"/>
                  </a:lnTo>
                  <a:lnTo>
                    <a:pt x="1523133" y="341771"/>
                  </a:lnTo>
                  <a:lnTo>
                    <a:pt x="1494840" y="305881"/>
                  </a:lnTo>
                  <a:lnTo>
                    <a:pt x="1464767" y="271596"/>
                  </a:lnTo>
                  <a:lnTo>
                    <a:pt x="1432986" y="238991"/>
                  </a:lnTo>
                  <a:lnTo>
                    <a:pt x="1399569" y="208138"/>
                  </a:lnTo>
                  <a:lnTo>
                    <a:pt x="1364587" y="179112"/>
                  </a:lnTo>
                  <a:lnTo>
                    <a:pt x="1328112" y="151986"/>
                  </a:lnTo>
                  <a:lnTo>
                    <a:pt x="1290216" y="126833"/>
                  </a:lnTo>
                  <a:lnTo>
                    <a:pt x="1250971" y="103727"/>
                  </a:lnTo>
                  <a:lnTo>
                    <a:pt x="1210448" y="82741"/>
                  </a:lnTo>
                  <a:lnTo>
                    <a:pt x="1168719" y="63948"/>
                  </a:lnTo>
                  <a:lnTo>
                    <a:pt x="1125855" y="47423"/>
                  </a:lnTo>
                  <a:lnTo>
                    <a:pt x="1081929" y="33239"/>
                  </a:lnTo>
                  <a:lnTo>
                    <a:pt x="1037012" y="21469"/>
                  </a:lnTo>
                  <a:lnTo>
                    <a:pt x="991175" y="12186"/>
                  </a:lnTo>
                  <a:lnTo>
                    <a:pt x="944491" y="5465"/>
                  </a:lnTo>
                  <a:lnTo>
                    <a:pt x="897031" y="1378"/>
                  </a:lnTo>
                  <a:lnTo>
                    <a:pt x="848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4291" y="3715004"/>
            <a:ext cx="6589395" cy="1089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025"/>
              </a:lnSpc>
              <a:spcBef>
                <a:spcPts val="100"/>
              </a:spcBef>
            </a:pPr>
            <a:r>
              <a:rPr sz="4200" b="1" spc="-75" dirty="0">
                <a:solidFill>
                  <a:srgbClr val="006196"/>
                </a:solidFill>
                <a:latin typeface="Trebuchet MS"/>
                <a:cs typeface="Trebuchet MS"/>
              </a:rPr>
              <a:t>STUDENT </a:t>
            </a:r>
            <a:r>
              <a:rPr sz="4200" b="1" spc="75" dirty="0">
                <a:solidFill>
                  <a:srgbClr val="006196"/>
                </a:solidFill>
                <a:latin typeface="Trebuchet MS"/>
                <a:cs typeface="Trebuchet MS"/>
              </a:rPr>
              <a:t>CHAPTER</a:t>
            </a:r>
            <a:r>
              <a:rPr sz="4200" b="1" spc="-440" dirty="0">
                <a:solidFill>
                  <a:srgbClr val="006196"/>
                </a:solidFill>
                <a:latin typeface="Trebuchet MS"/>
                <a:cs typeface="Trebuchet MS"/>
              </a:rPr>
              <a:t> </a:t>
            </a:r>
            <a:r>
              <a:rPr lang="en-IN" sz="4200" b="1" spc="30" dirty="0" smtClean="0">
                <a:solidFill>
                  <a:srgbClr val="006196"/>
                </a:solidFill>
                <a:latin typeface="Trebuchet MS"/>
                <a:cs typeface="Trebuchet MS"/>
              </a:rPr>
              <a:t>CET</a:t>
            </a:r>
            <a:endParaRPr sz="4200" dirty="0">
              <a:latin typeface="Trebuchet MS"/>
              <a:cs typeface="Trebuchet MS"/>
            </a:endParaRPr>
          </a:p>
          <a:p>
            <a:pPr marL="1550670">
              <a:lnSpc>
                <a:spcPts val="3345"/>
              </a:lnSpc>
            </a:pPr>
            <a:r>
              <a:rPr sz="2800" b="1" spc="-10" dirty="0" smtClean="0">
                <a:solidFill>
                  <a:srgbClr val="006196"/>
                </a:solidFill>
                <a:latin typeface="Caladea"/>
                <a:cs typeface="Caladea"/>
              </a:rPr>
              <a:t>202</a:t>
            </a:r>
            <a:r>
              <a:rPr lang="en-IN" sz="2800" b="1" spc="-10" dirty="0" smtClean="0">
                <a:solidFill>
                  <a:srgbClr val="006196"/>
                </a:solidFill>
                <a:latin typeface="Caladea"/>
                <a:cs typeface="Caladea"/>
              </a:rPr>
              <a:t>1</a:t>
            </a:r>
            <a:r>
              <a:rPr sz="2800" b="1" spc="20" dirty="0" smtClean="0">
                <a:solidFill>
                  <a:srgbClr val="006196"/>
                </a:solidFill>
                <a:latin typeface="Caladea"/>
                <a:cs typeface="Caladea"/>
              </a:rPr>
              <a:t> </a:t>
            </a:r>
            <a:r>
              <a:rPr sz="2800" b="1" spc="-5" dirty="0">
                <a:solidFill>
                  <a:srgbClr val="006196"/>
                </a:solidFill>
                <a:latin typeface="Caladea"/>
                <a:cs typeface="Caladea"/>
              </a:rPr>
              <a:t>-</a:t>
            </a:r>
            <a:r>
              <a:rPr sz="2800" b="1" spc="-5" dirty="0" smtClean="0">
                <a:solidFill>
                  <a:srgbClr val="006196"/>
                </a:solidFill>
                <a:latin typeface="Caladea"/>
                <a:cs typeface="Caladea"/>
              </a:rPr>
              <a:t>202</a:t>
            </a:r>
            <a:r>
              <a:rPr lang="en-IN" sz="2800" b="1" spc="-5" dirty="0" smtClean="0">
                <a:solidFill>
                  <a:srgbClr val="006196"/>
                </a:solidFill>
                <a:latin typeface="Caladea"/>
                <a:cs typeface="Caladea"/>
              </a:rPr>
              <a:t>2</a:t>
            </a:r>
            <a:endParaRPr sz="2800" dirty="0">
              <a:latin typeface="Caladea"/>
              <a:cs typeface="Calade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" y="2175713"/>
            <a:ext cx="91440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spc="-20" dirty="0" smtClean="0">
                <a:solidFill>
                  <a:srgbClr val="FFFFFF"/>
                </a:solidFill>
              </a:rPr>
              <a:t>COLLEGE </a:t>
            </a:r>
            <a:r>
              <a:rPr sz="3600" dirty="0">
                <a:solidFill>
                  <a:srgbClr val="FFFFFF"/>
                </a:solidFill>
              </a:rPr>
              <a:t>OF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spc="-5" dirty="0" smtClean="0">
                <a:solidFill>
                  <a:srgbClr val="FFFFFF"/>
                </a:solidFill>
              </a:rPr>
              <a:t>ENGINEERING</a:t>
            </a:r>
            <a:r>
              <a:rPr lang="en-IN" sz="3600" spc="-5" dirty="0" smtClean="0">
                <a:solidFill>
                  <a:srgbClr val="FFFFFF"/>
                </a:solidFill>
              </a:rPr>
              <a:t> </a:t>
            </a:r>
            <a:r>
              <a:rPr lang="en-IN" sz="3600" spc="-5" dirty="0" smtClean="0">
                <a:solidFill>
                  <a:srgbClr val="FFFFFF"/>
                </a:solidFill>
              </a:rPr>
              <a:t>TRIVANDRUM, KERALA, INDIA</a:t>
            </a:r>
            <a:endParaRPr sz="2800" dirty="0"/>
          </a:p>
        </p:txBody>
      </p:sp>
      <p:sp>
        <p:nvSpPr>
          <p:cNvPr id="8" name="object 8"/>
          <p:cNvSpPr/>
          <p:nvPr/>
        </p:nvSpPr>
        <p:spPr>
          <a:xfrm>
            <a:off x="548905" y="3857958"/>
            <a:ext cx="1290859" cy="411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504935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1026" name="Picture 2" descr="College of Engineering Trivandrum [CET], Thiruvananthapu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4973"/>
            <a:ext cx="2226428" cy="173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969" y="1524000"/>
            <a:ext cx="7733030" cy="2769989"/>
          </a:xfrm>
        </p:spPr>
        <p:txBody>
          <a:bodyPr/>
          <a:lstStyle/>
          <a:p>
            <a:endParaRPr lang="en-IN" b="0" dirty="0">
              <a:solidFill>
                <a:schemeClr val="tx1"/>
              </a:solidFill>
            </a:endParaRPr>
          </a:p>
          <a:p>
            <a:r>
              <a:rPr lang="en-IN" b="0" dirty="0" smtClean="0">
                <a:solidFill>
                  <a:schemeClr val="tx1"/>
                </a:solidFill>
              </a:rPr>
              <a:t>Number of professional meetings with an invited </a:t>
            </a:r>
            <a:r>
              <a:rPr lang="en-IN" b="0" dirty="0" smtClean="0">
                <a:solidFill>
                  <a:schemeClr val="tx1"/>
                </a:solidFill>
              </a:rPr>
              <a:t>speaker:5</a:t>
            </a:r>
          </a:p>
          <a:p>
            <a:endParaRPr lang="en-IN" b="0" dirty="0">
              <a:solidFill>
                <a:schemeClr val="tx1"/>
              </a:solidFill>
            </a:endParaRPr>
          </a:p>
          <a:p>
            <a:r>
              <a:rPr lang="en-IN" b="0" dirty="0" smtClean="0">
                <a:solidFill>
                  <a:schemeClr val="tx1"/>
                </a:solidFill>
              </a:rPr>
              <a:t>Number of meetings with student presentations and/or paper(s) </a:t>
            </a:r>
            <a:r>
              <a:rPr lang="en-IN" b="0" dirty="0" smtClean="0">
                <a:solidFill>
                  <a:schemeClr val="tx1"/>
                </a:solidFill>
              </a:rPr>
              <a:t>presented:1</a:t>
            </a:r>
          </a:p>
          <a:p>
            <a:endParaRPr lang="en-IN" b="0" dirty="0">
              <a:solidFill>
                <a:schemeClr val="tx1"/>
              </a:solidFill>
            </a:endParaRPr>
          </a:p>
          <a:p>
            <a:r>
              <a:rPr lang="en-IN" b="0" dirty="0" smtClean="0">
                <a:solidFill>
                  <a:schemeClr val="tx1"/>
                </a:solidFill>
              </a:rPr>
              <a:t>Number of field trips</a:t>
            </a:r>
            <a:r>
              <a:rPr lang="en-IN" b="0" dirty="0" smtClean="0">
                <a:solidFill>
                  <a:schemeClr val="tx1"/>
                </a:solidFill>
              </a:rPr>
              <a:t>: nil </a:t>
            </a:r>
            <a:r>
              <a:rPr lang="en-IN" b="0" i="1" dirty="0" smtClean="0">
                <a:solidFill>
                  <a:schemeClr val="tx1"/>
                </a:solidFill>
              </a:rPr>
              <a:t>(</a:t>
            </a:r>
            <a:r>
              <a:rPr lang="en-IN" b="0" i="1" dirty="0" smtClean="0">
                <a:solidFill>
                  <a:schemeClr val="tx1"/>
                </a:solidFill>
              </a:rPr>
              <a:t>Due to COVID restrictions)</a:t>
            </a:r>
          </a:p>
          <a:p>
            <a:endParaRPr lang="en-IN" b="0" dirty="0">
              <a:solidFill>
                <a:schemeClr val="tx1"/>
              </a:solidFill>
            </a:endParaRPr>
          </a:p>
          <a:p>
            <a:r>
              <a:rPr lang="en-IN" b="0" dirty="0" smtClean="0">
                <a:solidFill>
                  <a:schemeClr val="tx1"/>
                </a:solidFill>
              </a:rPr>
              <a:t>Number of social </a:t>
            </a:r>
            <a:r>
              <a:rPr lang="en-IN" b="0" dirty="0" smtClean="0">
                <a:solidFill>
                  <a:schemeClr val="tx1"/>
                </a:solidFill>
              </a:rPr>
              <a:t>functions:3</a:t>
            </a:r>
          </a:p>
          <a:p>
            <a:endParaRPr lang="en-IN" b="0" dirty="0">
              <a:solidFill>
                <a:schemeClr val="tx1"/>
              </a:solidFill>
            </a:endParaRPr>
          </a:p>
          <a:p>
            <a:r>
              <a:rPr lang="en-IN" b="0" dirty="0" smtClean="0">
                <a:solidFill>
                  <a:schemeClr val="tx1"/>
                </a:solidFill>
              </a:rPr>
              <a:t>Number of Officer/Planning Meetings:5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0" y="457200"/>
            <a:ext cx="914399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600" b="1" i="0">
                <a:solidFill>
                  <a:srgbClr val="001F5F"/>
                </a:solidFill>
                <a:latin typeface="Caladea"/>
                <a:ea typeface="+mj-ea"/>
                <a:cs typeface="Calade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IN" sz="3600" kern="0" spc="-5" dirty="0" smtClean="0"/>
              <a:t>Meeting</a:t>
            </a:r>
            <a:r>
              <a:rPr lang="en-IN" sz="3600" kern="0" spc="-40" dirty="0" smtClean="0"/>
              <a:t> </a:t>
            </a:r>
            <a:r>
              <a:rPr lang="en-IN" sz="3600" kern="0" spc="-5" dirty="0" smtClean="0"/>
              <a:t>Statistics</a:t>
            </a:r>
            <a:endParaRPr lang="en-IN" sz="3600" kern="0" dirty="0"/>
          </a:p>
        </p:txBody>
      </p:sp>
      <p:sp>
        <p:nvSpPr>
          <p:cNvPr id="5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1066800" y="1828800"/>
            <a:ext cx="0" cy="2448000"/>
          </a:xfrm>
          <a:custGeom>
            <a:avLst/>
            <a:gdLst/>
            <a:ahLst/>
            <a:cxnLst/>
            <a:rect l="l" t="t" r="r" b="b"/>
            <a:pathLst>
              <a:path h="2322195">
                <a:moveTo>
                  <a:pt x="0" y="0"/>
                </a:moveTo>
                <a:lnTo>
                  <a:pt x="0" y="2321687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925841" y="2341518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925841" y="2930068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943347" y="3447257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946565" y="4035807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5841" y="1816282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/>
          <p:nvPr/>
        </p:nvSpPr>
        <p:spPr>
          <a:xfrm>
            <a:off x="609600" y="1050670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14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4"/>
          <p:cNvSpPr/>
          <p:nvPr/>
        </p:nvSpPr>
        <p:spPr>
          <a:xfrm>
            <a:off x="560186" y="3894256"/>
            <a:ext cx="2019300" cy="2560320"/>
          </a:xfrm>
          <a:custGeom>
            <a:avLst/>
            <a:gdLst/>
            <a:ahLst/>
            <a:cxnLst/>
            <a:rect l="l" t="t" r="r" b="b"/>
            <a:pathLst>
              <a:path w="2019300" h="2560320">
                <a:moveTo>
                  <a:pt x="1009650" y="0"/>
                </a:moveTo>
                <a:lnTo>
                  <a:pt x="966970" y="1123"/>
                </a:lnTo>
                <a:lnTo>
                  <a:pt x="924742" y="4462"/>
                </a:lnTo>
                <a:lnTo>
                  <a:pt x="883000" y="9974"/>
                </a:lnTo>
                <a:lnTo>
                  <a:pt x="841780" y="17613"/>
                </a:lnTo>
                <a:lnTo>
                  <a:pt x="801117" y="27336"/>
                </a:lnTo>
                <a:lnTo>
                  <a:pt x="761046" y="39097"/>
                </a:lnTo>
                <a:lnTo>
                  <a:pt x="721601" y="52853"/>
                </a:lnTo>
                <a:lnTo>
                  <a:pt x="682818" y="68558"/>
                </a:lnTo>
                <a:lnTo>
                  <a:pt x="644732" y="86169"/>
                </a:lnTo>
                <a:lnTo>
                  <a:pt x="607378" y="105641"/>
                </a:lnTo>
                <a:lnTo>
                  <a:pt x="570791" y="126930"/>
                </a:lnTo>
                <a:lnTo>
                  <a:pt x="535006" y="149991"/>
                </a:lnTo>
                <a:lnTo>
                  <a:pt x="500058" y="174780"/>
                </a:lnTo>
                <a:lnTo>
                  <a:pt x="465982" y="201252"/>
                </a:lnTo>
                <a:lnTo>
                  <a:pt x="432813" y="229363"/>
                </a:lnTo>
                <a:lnTo>
                  <a:pt x="400586" y="259068"/>
                </a:lnTo>
                <a:lnTo>
                  <a:pt x="369336" y="290323"/>
                </a:lnTo>
                <a:lnTo>
                  <a:pt x="339099" y="323084"/>
                </a:lnTo>
                <a:lnTo>
                  <a:pt x="309909" y="357306"/>
                </a:lnTo>
                <a:lnTo>
                  <a:pt x="281801" y="392945"/>
                </a:lnTo>
                <a:lnTo>
                  <a:pt x="254811" y="429956"/>
                </a:lnTo>
                <a:lnTo>
                  <a:pt x="228973" y="468295"/>
                </a:lnTo>
                <a:lnTo>
                  <a:pt x="204322" y="507917"/>
                </a:lnTo>
                <a:lnTo>
                  <a:pt x="180894" y="548778"/>
                </a:lnTo>
                <a:lnTo>
                  <a:pt x="158723" y="590834"/>
                </a:lnTo>
                <a:lnTo>
                  <a:pt x="137845" y="634040"/>
                </a:lnTo>
                <a:lnTo>
                  <a:pt x="118295" y="678352"/>
                </a:lnTo>
                <a:lnTo>
                  <a:pt x="100107" y="723724"/>
                </a:lnTo>
                <a:lnTo>
                  <a:pt x="83317" y="770114"/>
                </a:lnTo>
                <a:lnTo>
                  <a:pt x="67960" y="817476"/>
                </a:lnTo>
                <a:lnTo>
                  <a:pt x="54070" y="865766"/>
                </a:lnTo>
                <a:lnTo>
                  <a:pt x="41684" y="914939"/>
                </a:lnTo>
                <a:lnTo>
                  <a:pt x="30835" y="964952"/>
                </a:lnTo>
                <a:lnTo>
                  <a:pt x="21559" y="1015759"/>
                </a:lnTo>
                <a:lnTo>
                  <a:pt x="13891" y="1067317"/>
                </a:lnTo>
                <a:lnTo>
                  <a:pt x="7866" y="1119580"/>
                </a:lnTo>
                <a:lnTo>
                  <a:pt x="3519" y="1172504"/>
                </a:lnTo>
                <a:lnTo>
                  <a:pt x="885" y="1226046"/>
                </a:lnTo>
                <a:lnTo>
                  <a:pt x="0" y="1280160"/>
                </a:lnTo>
                <a:lnTo>
                  <a:pt x="885" y="1334273"/>
                </a:lnTo>
                <a:lnTo>
                  <a:pt x="3519" y="1387815"/>
                </a:lnTo>
                <a:lnTo>
                  <a:pt x="7866" y="1440739"/>
                </a:lnTo>
                <a:lnTo>
                  <a:pt x="13891" y="1493002"/>
                </a:lnTo>
                <a:lnTo>
                  <a:pt x="21559" y="1544560"/>
                </a:lnTo>
                <a:lnTo>
                  <a:pt x="30835" y="1595367"/>
                </a:lnTo>
                <a:lnTo>
                  <a:pt x="41684" y="1645380"/>
                </a:lnTo>
                <a:lnTo>
                  <a:pt x="54070" y="1694553"/>
                </a:lnTo>
                <a:lnTo>
                  <a:pt x="67960" y="1742843"/>
                </a:lnTo>
                <a:lnTo>
                  <a:pt x="83317" y="1790205"/>
                </a:lnTo>
                <a:lnTo>
                  <a:pt x="100107" y="1836595"/>
                </a:lnTo>
                <a:lnTo>
                  <a:pt x="118295" y="1881967"/>
                </a:lnTo>
                <a:lnTo>
                  <a:pt x="137845" y="1926279"/>
                </a:lnTo>
                <a:lnTo>
                  <a:pt x="158723" y="1969485"/>
                </a:lnTo>
                <a:lnTo>
                  <a:pt x="180894" y="2011541"/>
                </a:lnTo>
                <a:lnTo>
                  <a:pt x="204322" y="2052402"/>
                </a:lnTo>
                <a:lnTo>
                  <a:pt x="228973" y="2092024"/>
                </a:lnTo>
                <a:lnTo>
                  <a:pt x="254811" y="2130363"/>
                </a:lnTo>
                <a:lnTo>
                  <a:pt x="281801" y="2167374"/>
                </a:lnTo>
                <a:lnTo>
                  <a:pt x="309909" y="2203013"/>
                </a:lnTo>
                <a:lnTo>
                  <a:pt x="339099" y="2237235"/>
                </a:lnTo>
                <a:lnTo>
                  <a:pt x="369336" y="2269996"/>
                </a:lnTo>
                <a:lnTo>
                  <a:pt x="400586" y="2301251"/>
                </a:lnTo>
                <a:lnTo>
                  <a:pt x="432813" y="2330956"/>
                </a:lnTo>
                <a:lnTo>
                  <a:pt x="465982" y="2359067"/>
                </a:lnTo>
                <a:lnTo>
                  <a:pt x="500058" y="2385539"/>
                </a:lnTo>
                <a:lnTo>
                  <a:pt x="535006" y="2410328"/>
                </a:lnTo>
                <a:lnTo>
                  <a:pt x="570791" y="2433389"/>
                </a:lnTo>
                <a:lnTo>
                  <a:pt x="607378" y="2454678"/>
                </a:lnTo>
                <a:lnTo>
                  <a:pt x="644732" y="2474150"/>
                </a:lnTo>
                <a:lnTo>
                  <a:pt x="682818" y="2491761"/>
                </a:lnTo>
                <a:lnTo>
                  <a:pt x="721601" y="2507466"/>
                </a:lnTo>
                <a:lnTo>
                  <a:pt x="761046" y="2521222"/>
                </a:lnTo>
                <a:lnTo>
                  <a:pt x="801117" y="2532983"/>
                </a:lnTo>
                <a:lnTo>
                  <a:pt x="841780" y="2542706"/>
                </a:lnTo>
                <a:lnTo>
                  <a:pt x="883000" y="2550345"/>
                </a:lnTo>
                <a:lnTo>
                  <a:pt x="924742" y="2555857"/>
                </a:lnTo>
                <a:lnTo>
                  <a:pt x="966970" y="2559196"/>
                </a:lnTo>
                <a:lnTo>
                  <a:pt x="1009650" y="2560320"/>
                </a:lnTo>
                <a:lnTo>
                  <a:pt x="1052332" y="2559196"/>
                </a:lnTo>
                <a:lnTo>
                  <a:pt x="1094563" y="2555857"/>
                </a:lnTo>
                <a:lnTo>
                  <a:pt x="1136306" y="2550345"/>
                </a:lnTo>
                <a:lnTo>
                  <a:pt x="1177528" y="2542706"/>
                </a:lnTo>
                <a:lnTo>
                  <a:pt x="1218193" y="2532983"/>
                </a:lnTo>
                <a:lnTo>
                  <a:pt x="1258266" y="2521222"/>
                </a:lnTo>
                <a:lnTo>
                  <a:pt x="1297712" y="2507466"/>
                </a:lnTo>
                <a:lnTo>
                  <a:pt x="1336496" y="2491761"/>
                </a:lnTo>
                <a:lnTo>
                  <a:pt x="1374582" y="2474150"/>
                </a:lnTo>
                <a:lnTo>
                  <a:pt x="1411937" y="2454678"/>
                </a:lnTo>
                <a:lnTo>
                  <a:pt x="1448525" y="2433389"/>
                </a:lnTo>
                <a:lnTo>
                  <a:pt x="1484310" y="2410328"/>
                </a:lnTo>
                <a:lnTo>
                  <a:pt x="1519258" y="2385539"/>
                </a:lnTo>
                <a:lnTo>
                  <a:pt x="1553334" y="2359067"/>
                </a:lnTo>
                <a:lnTo>
                  <a:pt x="1586503" y="2330956"/>
                </a:lnTo>
                <a:lnTo>
                  <a:pt x="1618729" y="2301251"/>
                </a:lnTo>
                <a:lnTo>
                  <a:pt x="1649979" y="2269996"/>
                </a:lnTo>
                <a:lnTo>
                  <a:pt x="1680215" y="2237235"/>
                </a:lnTo>
                <a:lnTo>
                  <a:pt x="1709405" y="2203013"/>
                </a:lnTo>
                <a:lnTo>
                  <a:pt x="1737512" y="2167374"/>
                </a:lnTo>
                <a:lnTo>
                  <a:pt x="1764502" y="2130363"/>
                </a:lnTo>
                <a:lnTo>
                  <a:pt x="1790339" y="2092024"/>
                </a:lnTo>
                <a:lnTo>
                  <a:pt x="1814988" y="2052402"/>
                </a:lnTo>
                <a:lnTo>
                  <a:pt x="1838416" y="2011541"/>
                </a:lnTo>
                <a:lnTo>
                  <a:pt x="1860585" y="1969485"/>
                </a:lnTo>
                <a:lnTo>
                  <a:pt x="1881462" y="1926279"/>
                </a:lnTo>
                <a:lnTo>
                  <a:pt x="1901012" y="1881967"/>
                </a:lnTo>
                <a:lnTo>
                  <a:pt x="1919198" y="1836595"/>
                </a:lnTo>
                <a:lnTo>
                  <a:pt x="1935987" y="1790205"/>
                </a:lnTo>
                <a:lnTo>
                  <a:pt x="1951344" y="1742843"/>
                </a:lnTo>
                <a:lnTo>
                  <a:pt x="1965232" y="1694553"/>
                </a:lnTo>
                <a:lnTo>
                  <a:pt x="1977618" y="1645380"/>
                </a:lnTo>
                <a:lnTo>
                  <a:pt x="1988466" y="1595367"/>
                </a:lnTo>
                <a:lnTo>
                  <a:pt x="1997742" y="1544560"/>
                </a:lnTo>
                <a:lnTo>
                  <a:pt x="2005409" y="1493002"/>
                </a:lnTo>
                <a:lnTo>
                  <a:pt x="2011434" y="1440739"/>
                </a:lnTo>
                <a:lnTo>
                  <a:pt x="2015780" y="1387815"/>
                </a:lnTo>
                <a:lnTo>
                  <a:pt x="2018414" y="1334273"/>
                </a:lnTo>
                <a:lnTo>
                  <a:pt x="2019300" y="1280160"/>
                </a:lnTo>
                <a:lnTo>
                  <a:pt x="2018414" y="1226046"/>
                </a:lnTo>
                <a:lnTo>
                  <a:pt x="2015780" y="1172504"/>
                </a:lnTo>
                <a:lnTo>
                  <a:pt x="2011434" y="1119580"/>
                </a:lnTo>
                <a:lnTo>
                  <a:pt x="2005409" y="1067317"/>
                </a:lnTo>
                <a:lnTo>
                  <a:pt x="1997742" y="1015759"/>
                </a:lnTo>
                <a:lnTo>
                  <a:pt x="1988466" y="964952"/>
                </a:lnTo>
                <a:lnTo>
                  <a:pt x="1977618" y="914939"/>
                </a:lnTo>
                <a:lnTo>
                  <a:pt x="1965232" y="865766"/>
                </a:lnTo>
                <a:lnTo>
                  <a:pt x="1951344" y="817476"/>
                </a:lnTo>
                <a:lnTo>
                  <a:pt x="1935987" y="770114"/>
                </a:lnTo>
                <a:lnTo>
                  <a:pt x="1919198" y="723724"/>
                </a:lnTo>
                <a:lnTo>
                  <a:pt x="1901012" y="678352"/>
                </a:lnTo>
                <a:lnTo>
                  <a:pt x="1881462" y="634040"/>
                </a:lnTo>
                <a:lnTo>
                  <a:pt x="1860585" y="590834"/>
                </a:lnTo>
                <a:lnTo>
                  <a:pt x="1838416" y="548778"/>
                </a:lnTo>
                <a:lnTo>
                  <a:pt x="1814988" y="507917"/>
                </a:lnTo>
                <a:lnTo>
                  <a:pt x="1790339" y="468295"/>
                </a:lnTo>
                <a:lnTo>
                  <a:pt x="1764502" y="429956"/>
                </a:lnTo>
                <a:lnTo>
                  <a:pt x="1737512" y="392945"/>
                </a:lnTo>
                <a:lnTo>
                  <a:pt x="1709405" y="357306"/>
                </a:lnTo>
                <a:lnTo>
                  <a:pt x="1680215" y="323084"/>
                </a:lnTo>
                <a:lnTo>
                  <a:pt x="1649979" y="290323"/>
                </a:lnTo>
                <a:lnTo>
                  <a:pt x="1618729" y="259068"/>
                </a:lnTo>
                <a:lnTo>
                  <a:pt x="1586503" y="229363"/>
                </a:lnTo>
                <a:lnTo>
                  <a:pt x="1553334" y="201252"/>
                </a:lnTo>
                <a:lnTo>
                  <a:pt x="1519258" y="174780"/>
                </a:lnTo>
                <a:lnTo>
                  <a:pt x="1484310" y="149991"/>
                </a:lnTo>
                <a:lnTo>
                  <a:pt x="1448525" y="126930"/>
                </a:lnTo>
                <a:lnTo>
                  <a:pt x="1411937" y="105641"/>
                </a:lnTo>
                <a:lnTo>
                  <a:pt x="1374582" y="86169"/>
                </a:lnTo>
                <a:lnTo>
                  <a:pt x="1336496" y="68558"/>
                </a:lnTo>
                <a:lnTo>
                  <a:pt x="1297712" y="52853"/>
                </a:lnTo>
                <a:lnTo>
                  <a:pt x="1258266" y="39097"/>
                </a:lnTo>
                <a:lnTo>
                  <a:pt x="1218193" y="27336"/>
                </a:lnTo>
                <a:lnTo>
                  <a:pt x="1177528" y="17613"/>
                </a:lnTo>
                <a:lnTo>
                  <a:pt x="1136306" y="9974"/>
                </a:lnTo>
                <a:lnTo>
                  <a:pt x="1094563" y="4462"/>
                </a:lnTo>
                <a:lnTo>
                  <a:pt x="1052332" y="1123"/>
                </a:lnTo>
                <a:lnTo>
                  <a:pt x="100965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5"/>
          <p:cNvSpPr txBox="1"/>
          <p:nvPr/>
        </p:nvSpPr>
        <p:spPr>
          <a:xfrm>
            <a:off x="962929" y="5767963"/>
            <a:ext cx="1213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adea"/>
                <a:cs typeface="Caladea"/>
              </a:rPr>
              <a:t>Felicitation</a:t>
            </a:r>
            <a:endParaRPr sz="1800">
              <a:latin typeface="Caladea"/>
              <a:cs typeface="Caladea"/>
            </a:endParaRPr>
          </a:p>
        </p:txBody>
      </p:sp>
      <p:sp>
        <p:nvSpPr>
          <p:cNvPr id="6" name="object 26"/>
          <p:cNvSpPr/>
          <p:nvPr/>
        </p:nvSpPr>
        <p:spPr>
          <a:xfrm>
            <a:off x="677534" y="3901876"/>
            <a:ext cx="1837944" cy="1837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504538" y="-62614"/>
            <a:ext cx="8500466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5840" marR="5080" indent="-2263775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ASCE STUDENT </a:t>
            </a:r>
            <a:r>
              <a:rPr sz="3600" spc="-5" dirty="0"/>
              <a:t>CHAPTER </a:t>
            </a:r>
            <a:r>
              <a:rPr sz="3600" spc="-35" dirty="0"/>
              <a:t>INITIATION  </a:t>
            </a:r>
            <a:r>
              <a:rPr sz="3600" spc="-45" dirty="0"/>
              <a:t>INAUGURATION</a:t>
            </a:r>
            <a:endParaRPr sz="3600" dirty="0"/>
          </a:p>
        </p:txBody>
      </p:sp>
      <p:sp>
        <p:nvSpPr>
          <p:cNvPr id="8" name="Rectangle 7"/>
          <p:cNvSpPr/>
          <p:nvPr/>
        </p:nvSpPr>
        <p:spPr>
          <a:xfrm>
            <a:off x="3261719" y="4834974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b="1" dirty="0" err="1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Dr.Elias</a:t>
            </a:r>
            <a:r>
              <a:rPr lang="en-IN" b="1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Boutros </a:t>
            </a:r>
            <a:r>
              <a:rPr lang="en-IN" b="1" dirty="0" err="1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Sayah</a:t>
            </a:r>
            <a:endParaRPr lang="en-IN" b="1" dirty="0" smtClean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N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ASCE Region 10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6209426" y="4967600"/>
            <a:ext cx="448056" cy="449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6242304" y="4419874"/>
            <a:ext cx="406908" cy="356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/>
        </p:nvSpPr>
        <p:spPr>
          <a:xfrm>
            <a:off x="6247828" y="5710139"/>
            <a:ext cx="434237" cy="4364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 txBox="1"/>
          <p:nvPr/>
        </p:nvSpPr>
        <p:spPr>
          <a:xfrm>
            <a:off x="6209426" y="4218069"/>
            <a:ext cx="2719070" cy="1897955"/>
          </a:xfrm>
          <a:prstGeom prst="rect">
            <a:avLst/>
          </a:prstGeom>
          <a:ln w="25400">
            <a:solidFill>
              <a:srgbClr val="1F487C"/>
            </a:solidFill>
          </a:ln>
        </p:spPr>
        <p:txBody>
          <a:bodyPr vert="horz" wrap="square" lIns="0" tIns="172720" rIns="0" bIns="0" rtlCol="0">
            <a:spAutoFit/>
          </a:bodyPr>
          <a:lstStyle/>
          <a:p>
            <a:r>
              <a:rPr lang="en-IN" sz="1600" dirty="0" smtClean="0"/>
              <a:t>                   May 28,  </a:t>
            </a:r>
            <a:endParaRPr lang="en-IN" sz="1600" dirty="0"/>
          </a:p>
          <a:p>
            <a:r>
              <a:rPr lang="en-IN" sz="1600" dirty="0" smtClean="0"/>
              <a:t>                   4:00 </a:t>
            </a:r>
            <a:r>
              <a:rPr lang="en-IN" sz="1600" dirty="0"/>
              <a:t>p.m. to 5:00 p.m.</a:t>
            </a:r>
          </a:p>
          <a:p>
            <a:endParaRPr lang="en-IN" sz="1600" dirty="0"/>
          </a:p>
          <a:p>
            <a:r>
              <a:rPr lang="en-IN" sz="1600" dirty="0" smtClean="0"/>
              <a:t>                  Maximum </a:t>
            </a:r>
            <a:r>
              <a:rPr lang="en-IN" sz="1600" dirty="0"/>
              <a:t>participants </a:t>
            </a:r>
            <a:r>
              <a:rPr lang="en-IN" sz="1600" dirty="0" smtClean="0"/>
              <a:t>              	attended – 70</a:t>
            </a:r>
          </a:p>
          <a:p>
            <a:endParaRPr lang="en-IN" sz="1600" dirty="0"/>
          </a:p>
          <a:p>
            <a:pPr>
              <a:lnSpc>
                <a:spcPct val="100000"/>
              </a:lnSpc>
            </a:pPr>
            <a:r>
              <a:rPr lang="en-I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viv-apwz-bqo 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2"/>
          <p:cNvSpPr/>
          <p:nvPr/>
        </p:nvSpPr>
        <p:spPr>
          <a:xfrm>
            <a:off x="2830333" y="4829014"/>
            <a:ext cx="333756" cy="368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3"/>
          <p:cNvSpPr/>
          <p:nvPr/>
        </p:nvSpPr>
        <p:spPr>
          <a:xfrm>
            <a:off x="2849309" y="5278823"/>
            <a:ext cx="346832" cy="3319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8"/>
          <p:cNvGrpSpPr/>
          <p:nvPr/>
        </p:nvGrpSpPr>
        <p:grpSpPr>
          <a:xfrm>
            <a:off x="386525" y="1080654"/>
            <a:ext cx="2462784" cy="2562225"/>
            <a:chOff x="182879" y="1385123"/>
            <a:chExt cx="2462784" cy="2562225"/>
          </a:xfrm>
        </p:grpSpPr>
        <p:sp>
          <p:nvSpPr>
            <p:cNvPr id="16" name="object 9"/>
            <p:cNvSpPr/>
            <p:nvPr/>
          </p:nvSpPr>
          <p:spPr>
            <a:xfrm>
              <a:off x="182879" y="1385123"/>
              <a:ext cx="2018030" cy="2562225"/>
            </a:xfrm>
            <a:custGeom>
              <a:avLst/>
              <a:gdLst/>
              <a:ahLst/>
              <a:cxnLst/>
              <a:rect l="l" t="t" r="r" b="b"/>
              <a:pathLst>
                <a:path w="2018030" h="2562225">
                  <a:moveTo>
                    <a:pt x="1008888" y="0"/>
                  </a:moveTo>
                  <a:lnTo>
                    <a:pt x="966240" y="1123"/>
                  </a:lnTo>
                  <a:lnTo>
                    <a:pt x="924044" y="4465"/>
                  </a:lnTo>
                  <a:lnTo>
                    <a:pt x="882333" y="9980"/>
                  </a:lnTo>
                  <a:lnTo>
                    <a:pt x="841145" y="17625"/>
                  </a:lnTo>
                  <a:lnTo>
                    <a:pt x="800512" y="27354"/>
                  </a:lnTo>
                  <a:lnTo>
                    <a:pt x="760471" y="39123"/>
                  </a:lnTo>
                  <a:lnTo>
                    <a:pt x="721056" y="52887"/>
                  </a:lnTo>
                  <a:lnTo>
                    <a:pt x="682302" y="68603"/>
                  </a:lnTo>
                  <a:lnTo>
                    <a:pt x="644245" y="86226"/>
                  </a:lnTo>
                  <a:lnTo>
                    <a:pt x="606919" y="105710"/>
                  </a:lnTo>
                  <a:lnTo>
                    <a:pt x="570360" y="127013"/>
                  </a:lnTo>
                  <a:lnTo>
                    <a:pt x="534601" y="150088"/>
                  </a:lnTo>
                  <a:lnTo>
                    <a:pt x="499680" y="174893"/>
                  </a:lnTo>
                  <a:lnTo>
                    <a:pt x="465629" y="201381"/>
                  </a:lnTo>
                  <a:lnTo>
                    <a:pt x="432485" y="229510"/>
                  </a:lnTo>
                  <a:lnTo>
                    <a:pt x="400283" y="259234"/>
                  </a:lnTo>
                  <a:lnTo>
                    <a:pt x="369057" y="290509"/>
                  </a:lnTo>
                  <a:lnTo>
                    <a:pt x="338842" y="323290"/>
                  </a:lnTo>
                  <a:lnTo>
                    <a:pt x="309674" y="357533"/>
                  </a:lnTo>
                  <a:lnTo>
                    <a:pt x="281588" y="393194"/>
                  </a:lnTo>
                  <a:lnTo>
                    <a:pt x="254618" y="430228"/>
                  </a:lnTo>
                  <a:lnTo>
                    <a:pt x="228799" y="468590"/>
                  </a:lnTo>
                  <a:lnTo>
                    <a:pt x="204167" y="508236"/>
                  </a:lnTo>
                  <a:lnTo>
                    <a:pt x="180757" y="549122"/>
                  </a:lnTo>
                  <a:lnTo>
                    <a:pt x="158603" y="591203"/>
                  </a:lnTo>
                  <a:lnTo>
                    <a:pt x="137741" y="634435"/>
                  </a:lnTo>
                  <a:lnTo>
                    <a:pt x="118205" y="678773"/>
                  </a:lnTo>
                  <a:lnTo>
                    <a:pt x="100031" y="724173"/>
                  </a:lnTo>
                  <a:lnTo>
                    <a:pt x="83254" y="770589"/>
                  </a:lnTo>
                  <a:lnTo>
                    <a:pt x="67908" y="817979"/>
                  </a:lnTo>
                  <a:lnTo>
                    <a:pt x="54029" y="866297"/>
                  </a:lnTo>
                  <a:lnTo>
                    <a:pt x="41652" y="915498"/>
                  </a:lnTo>
                  <a:lnTo>
                    <a:pt x="30811" y="965540"/>
                  </a:lnTo>
                  <a:lnTo>
                    <a:pt x="21543" y="1016375"/>
                  </a:lnTo>
                  <a:lnTo>
                    <a:pt x="13880" y="1067962"/>
                  </a:lnTo>
                  <a:lnTo>
                    <a:pt x="7860" y="1120254"/>
                  </a:lnTo>
                  <a:lnTo>
                    <a:pt x="3516" y="1173208"/>
                  </a:lnTo>
                  <a:lnTo>
                    <a:pt x="885" y="1226778"/>
                  </a:lnTo>
                  <a:lnTo>
                    <a:pt x="0" y="1280922"/>
                  </a:lnTo>
                  <a:lnTo>
                    <a:pt x="885" y="1335065"/>
                  </a:lnTo>
                  <a:lnTo>
                    <a:pt x="3516" y="1388635"/>
                  </a:lnTo>
                  <a:lnTo>
                    <a:pt x="7860" y="1441589"/>
                  </a:lnTo>
                  <a:lnTo>
                    <a:pt x="13880" y="1493881"/>
                  </a:lnTo>
                  <a:lnTo>
                    <a:pt x="21543" y="1545468"/>
                  </a:lnTo>
                  <a:lnTo>
                    <a:pt x="30811" y="1596303"/>
                  </a:lnTo>
                  <a:lnTo>
                    <a:pt x="41652" y="1646345"/>
                  </a:lnTo>
                  <a:lnTo>
                    <a:pt x="54029" y="1695546"/>
                  </a:lnTo>
                  <a:lnTo>
                    <a:pt x="67908" y="1743864"/>
                  </a:lnTo>
                  <a:lnTo>
                    <a:pt x="83254" y="1791254"/>
                  </a:lnTo>
                  <a:lnTo>
                    <a:pt x="100031" y="1837670"/>
                  </a:lnTo>
                  <a:lnTo>
                    <a:pt x="118205" y="1883070"/>
                  </a:lnTo>
                  <a:lnTo>
                    <a:pt x="137741" y="1927408"/>
                  </a:lnTo>
                  <a:lnTo>
                    <a:pt x="158603" y="1970640"/>
                  </a:lnTo>
                  <a:lnTo>
                    <a:pt x="180757" y="2012721"/>
                  </a:lnTo>
                  <a:lnTo>
                    <a:pt x="204167" y="2053607"/>
                  </a:lnTo>
                  <a:lnTo>
                    <a:pt x="228799" y="2093253"/>
                  </a:lnTo>
                  <a:lnTo>
                    <a:pt x="254618" y="2131615"/>
                  </a:lnTo>
                  <a:lnTo>
                    <a:pt x="281588" y="2168649"/>
                  </a:lnTo>
                  <a:lnTo>
                    <a:pt x="309674" y="2204310"/>
                  </a:lnTo>
                  <a:lnTo>
                    <a:pt x="338842" y="2238553"/>
                  </a:lnTo>
                  <a:lnTo>
                    <a:pt x="369057" y="2271334"/>
                  </a:lnTo>
                  <a:lnTo>
                    <a:pt x="400283" y="2302609"/>
                  </a:lnTo>
                  <a:lnTo>
                    <a:pt x="432485" y="2332333"/>
                  </a:lnTo>
                  <a:lnTo>
                    <a:pt x="465629" y="2360462"/>
                  </a:lnTo>
                  <a:lnTo>
                    <a:pt x="499680" y="2386950"/>
                  </a:lnTo>
                  <a:lnTo>
                    <a:pt x="534601" y="2411755"/>
                  </a:lnTo>
                  <a:lnTo>
                    <a:pt x="570360" y="2434830"/>
                  </a:lnTo>
                  <a:lnTo>
                    <a:pt x="606919" y="2456133"/>
                  </a:lnTo>
                  <a:lnTo>
                    <a:pt x="644245" y="2475617"/>
                  </a:lnTo>
                  <a:lnTo>
                    <a:pt x="682302" y="2493240"/>
                  </a:lnTo>
                  <a:lnTo>
                    <a:pt x="721056" y="2508956"/>
                  </a:lnTo>
                  <a:lnTo>
                    <a:pt x="760471" y="2522720"/>
                  </a:lnTo>
                  <a:lnTo>
                    <a:pt x="800512" y="2534489"/>
                  </a:lnTo>
                  <a:lnTo>
                    <a:pt x="841145" y="2544218"/>
                  </a:lnTo>
                  <a:lnTo>
                    <a:pt x="882333" y="2551863"/>
                  </a:lnTo>
                  <a:lnTo>
                    <a:pt x="924044" y="2557378"/>
                  </a:lnTo>
                  <a:lnTo>
                    <a:pt x="966240" y="2560720"/>
                  </a:lnTo>
                  <a:lnTo>
                    <a:pt x="1008888" y="2561844"/>
                  </a:lnTo>
                  <a:lnTo>
                    <a:pt x="1051531" y="2560720"/>
                  </a:lnTo>
                  <a:lnTo>
                    <a:pt x="1093724" y="2557378"/>
                  </a:lnTo>
                  <a:lnTo>
                    <a:pt x="1135432" y="2551863"/>
                  </a:lnTo>
                  <a:lnTo>
                    <a:pt x="1176618" y="2544218"/>
                  </a:lnTo>
                  <a:lnTo>
                    <a:pt x="1217248" y="2534489"/>
                  </a:lnTo>
                  <a:lnTo>
                    <a:pt x="1257287" y="2522720"/>
                  </a:lnTo>
                  <a:lnTo>
                    <a:pt x="1296701" y="2508956"/>
                  </a:lnTo>
                  <a:lnTo>
                    <a:pt x="1335453" y="2493240"/>
                  </a:lnTo>
                  <a:lnTo>
                    <a:pt x="1373509" y="2475617"/>
                  </a:lnTo>
                  <a:lnTo>
                    <a:pt x="1410834" y="2456133"/>
                  </a:lnTo>
                  <a:lnTo>
                    <a:pt x="1447393" y="2434830"/>
                  </a:lnTo>
                  <a:lnTo>
                    <a:pt x="1483151" y="2411755"/>
                  </a:lnTo>
                  <a:lnTo>
                    <a:pt x="1518073" y="2386950"/>
                  </a:lnTo>
                  <a:lnTo>
                    <a:pt x="1552123" y="2360462"/>
                  </a:lnTo>
                  <a:lnTo>
                    <a:pt x="1585267" y="2332333"/>
                  </a:lnTo>
                  <a:lnTo>
                    <a:pt x="1617470" y="2302609"/>
                  </a:lnTo>
                  <a:lnTo>
                    <a:pt x="1648697" y="2271334"/>
                  </a:lnTo>
                  <a:lnTo>
                    <a:pt x="1678912" y="2238553"/>
                  </a:lnTo>
                  <a:lnTo>
                    <a:pt x="1708081" y="2204310"/>
                  </a:lnTo>
                  <a:lnTo>
                    <a:pt x="1736169" y="2168649"/>
                  </a:lnTo>
                  <a:lnTo>
                    <a:pt x="1763140" y="2131615"/>
                  </a:lnTo>
                  <a:lnTo>
                    <a:pt x="1788959" y="2093253"/>
                  </a:lnTo>
                  <a:lnTo>
                    <a:pt x="1813593" y="2053607"/>
                  </a:lnTo>
                  <a:lnTo>
                    <a:pt x="1837004" y="2012721"/>
                  </a:lnTo>
                  <a:lnTo>
                    <a:pt x="1859159" y="1970640"/>
                  </a:lnTo>
                  <a:lnTo>
                    <a:pt x="1880023" y="1927408"/>
                  </a:lnTo>
                  <a:lnTo>
                    <a:pt x="1899560" y="1883070"/>
                  </a:lnTo>
                  <a:lnTo>
                    <a:pt x="1917735" y="1837670"/>
                  </a:lnTo>
                  <a:lnTo>
                    <a:pt x="1934514" y="1791254"/>
                  </a:lnTo>
                  <a:lnTo>
                    <a:pt x="1949860" y="1743864"/>
                  </a:lnTo>
                  <a:lnTo>
                    <a:pt x="1963741" y="1695546"/>
                  </a:lnTo>
                  <a:lnTo>
                    <a:pt x="1976119" y="1646345"/>
                  </a:lnTo>
                  <a:lnTo>
                    <a:pt x="1986960" y="1596303"/>
                  </a:lnTo>
                  <a:lnTo>
                    <a:pt x="1996230" y="1545468"/>
                  </a:lnTo>
                  <a:lnTo>
                    <a:pt x="2003893" y="1493881"/>
                  </a:lnTo>
                  <a:lnTo>
                    <a:pt x="2009914" y="1441589"/>
                  </a:lnTo>
                  <a:lnTo>
                    <a:pt x="2014258" y="1388635"/>
                  </a:lnTo>
                  <a:lnTo>
                    <a:pt x="2016890" y="1335065"/>
                  </a:lnTo>
                  <a:lnTo>
                    <a:pt x="2017776" y="1280922"/>
                  </a:lnTo>
                  <a:lnTo>
                    <a:pt x="2016890" y="1226778"/>
                  </a:lnTo>
                  <a:lnTo>
                    <a:pt x="2014258" y="1173208"/>
                  </a:lnTo>
                  <a:lnTo>
                    <a:pt x="2009914" y="1120254"/>
                  </a:lnTo>
                  <a:lnTo>
                    <a:pt x="2003893" y="1067962"/>
                  </a:lnTo>
                  <a:lnTo>
                    <a:pt x="1996230" y="1016375"/>
                  </a:lnTo>
                  <a:lnTo>
                    <a:pt x="1986960" y="965540"/>
                  </a:lnTo>
                  <a:lnTo>
                    <a:pt x="1976119" y="915498"/>
                  </a:lnTo>
                  <a:lnTo>
                    <a:pt x="1963741" y="866297"/>
                  </a:lnTo>
                  <a:lnTo>
                    <a:pt x="1949860" y="817979"/>
                  </a:lnTo>
                  <a:lnTo>
                    <a:pt x="1934514" y="770589"/>
                  </a:lnTo>
                  <a:lnTo>
                    <a:pt x="1917735" y="724173"/>
                  </a:lnTo>
                  <a:lnTo>
                    <a:pt x="1899560" y="678773"/>
                  </a:lnTo>
                  <a:lnTo>
                    <a:pt x="1880023" y="634435"/>
                  </a:lnTo>
                  <a:lnTo>
                    <a:pt x="1859159" y="591203"/>
                  </a:lnTo>
                  <a:lnTo>
                    <a:pt x="1837004" y="549122"/>
                  </a:lnTo>
                  <a:lnTo>
                    <a:pt x="1813593" y="508236"/>
                  </a:lnTo>
                  <a:lnTo>
                    <a:pt x="1788959" y="468590"/>
                  </a:lnTo>
                  <a:lnTo>
                    <a:pt x="1763140" y="430228"/>
                  </a:lnTo>
                  <a:lnTo>
                    <a:pt x="1736169" y="393194"/>
                  </a:lnTo>
                  <a:lnTo>
                    <a:pt x="1708081" y="357533"/>
                  </a:lnTo>
                  <a:lnTo>
                    <a:pt x="1678912" y="323290"/>
                  </a:lnTo>
                  <a:lnTo>
                    <a:pt x="1648697" y="290509"/>
                  </a:lnTo>
                  <a:lnTo>
                    <a:pt x="1617470" y="259234"/>
                  </a:lnTo>
                  <a:lnTo>
                    <a:pt x="1585267" y="229510"/>
                  </a:lnTo>
                  <a:lnTo>
                    <a:pt x="1552123" y="201381"/>
                  </a:lnTo>
                  <a:lnTo>
                    <a:pt x="1518073" y="174893"/>
                  </a:lnTo>
                  <a:lnTo>
                    <a:pt x="1483151" y="150088"/>
                  </a:lnTo>
                  <a:lnTo>
                    <a:pt x="1447393" y="127013"/>
                  </a:lnTo>
                  <a:lnTo>
                    <a:pt x="1410834" y="105710"/>
                  </a:lnTo>
                  <a:lnTo>
                    <a:pt x="1373509" y="86226"/>
                  </a:lnTo>
                  <a:lnTo>
                    <a:pt x="1335453" y="68603"/>
                  </a:lnTo>
                  <a:lnTo>
                    <a:pt x="1296701" y="52887"/>
                  </a:lnTo>
                  <a:lnTo>
                    <a:pt x="1257287" y="39123"/>
                  </a:lnTo>
                  <a:lnTo>
                    <a:pt x="1217248" y="27354"/>
                  </a:lnTo>
                  <a:lnTo>
                    <a:pt x="1176618" y="17625"/>
                  </a:lnTo>
                  <a:lnTo>
                    <a:pt x="1135432" y="9980"/>
                  </a:lnTo>
                  <a:lnTo>
                    <a:pt x="1093724" y="4465"/>
                  </a:lnTo>
                  <a:lnTo>
                    <a:pt x="1051531" y="1123"/>
                  </a:lnTo>
                  <a:lnTo>
                    <a:pt x="100888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/>
            <p:cNvSpPr/>
            <p:nvPr/>
          </p:nvSpPr>
          <p:spPr>
            <a:xfrm>
              <a:off x="2238756" y="1482851"/>
              <a:ext cx="335280" cy="3703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/>
            <p:cNvSpPr/>
            <p:nvPr/>
          </p:nvSpPr>
          <p:spPr>
            <a:xfrm>
              <a:off x="2257830" y="1932660"/>
              <a:ext cx="348193" cy="3319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/>
            <p:cNvSpPr/>
            <p:nvPr/>
          </p:nvSpPr>
          <p:spPr>
            <a:xfrm>
              <a:off x="2256223" y="2471499"/>
              <a:ext cx="337624" cy="3936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/>
            <p:cNvSpPr/>
            <p:nvPr/>
          </p:nvSpPr>
          <p:spPr>
            <a:xfrm>
              <a:off x="2249424" y="3240024"/>
              <a:ext cx="396239" cy="3962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16"/>
          <p:cNvSpPr txBox="1"/>
          <p:nvPr/>
        </p:nvSpPr>
        <p:spPr>
          <a:xfrm>
            <a:off x="867323" y="3030257"/>
            <a:ext cx="1052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adea"/>
                <a:cs typeface="Caladea"/>
              </a:rPr>
              <a:t>I</a:t>
            </a:r>
            <a:r>
              <a:rPr sz="1800" b="1" spc="-5" dirty="0">
                <a:solidFill>
                  <a:srgbClr val="FFFFFF"/>
                </a:solidFill>
                <a:latin typeface="Caladea"/>
                <a:cs typeface="Caladea"/>
              </a:rPr>
              <a:t>na</a:t>
            </a:r>
            <a:r>
              <a:rPr sz="1800" b="1" dirty="0">
                <a:solidFill>
                  <a:srgbClr val="FFFFFF"/>
                </a:solidFill>
                <a:latin typeface="Caladea"/>
                <a:cs typeface="Caladea"/>
              </a:rPr>
              <a:t>ugu</a:t>
            </a:r>
            <a:r>
              <a:rPr sz="1800" b="1" spc="-40" dirty="0">
                <a:solidFill>
                  <a:srgbClr val="FFFFFF"/>
                </a:solidFill>
                <a:latin typeface="Caladea"/>
                <a:cs typeface="Caladea"/>
              </a:rPr>
              <a:t>r</a:t>
            </a:r>
            <a:r>
              <a:rPr sz="1800" b="1" spc="-5" dirty="0">
                <a:solidFill>
                  <a:srgbClr val="FFFFFF"/>
                </a:solidFill>
                <a:latin typeface="Caladea"/>
                <a:cs typeface="Caladea"/>
              </a:rPr>
              <a:t>al  Speech</a:t>
            </a:r>
            <a:endParaRPr sz="1800" dirty="0">
              <a:latin typeface="Caladea"/>
              <a:cs typeface="Caladea"/>
            </a:endParaRPr>
          </a:p>
        </p:txBody>
      </p:sp>
      <p:sp>
        <p:nvSpPr>
          <p:cNvPr id="23" name="object 15"/>
          <p:cNvSpPr txBox="1"/>
          <p:nvPr/>
        </p:nvSpPr>
        <p:spPr>
          <a:xfrm>
            <a:off x="2968636" y="1209246"/>
            <a:ext cx="6096000" cy="2106346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800" b="1" spc="-60" dirty="0">
                <a:solidFill>
                  <a:srgbClr val="001F5F"/>
                </a:solidFill>
                <a:latin typeface="Caladea"/>
                <a:cs typeface="Caladea"/>
              </a:rPr>
              <a:t>Dr. </a:t>
            </a:r>
            <a:r>
              <a:rPr lang="en-IN" sz="1800" b="1" spc="-10" dirty="0" smtClean="0">
                <a:solidFill>
                  <a:srgbClr val="001F5F"/>
                </a:solidFill>
                <a:latin typeface="Caladea"/>
                <a:cs typeface="Caladea"/>
              </a:rPr>
              <a:t>Mini Soman</a:t>
            </a: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lang="en-IN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Head of the Department, Department of Civil Engineering, College of Engineering Trivandrum</a:t>
            </a:r>
            <a:endParaRPr lang="en-I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Concrete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structures, Special Concretes, Repair and Rehabilitation, Sustainable Construction</a:t>
            </a:r>
            <a:endParaRPr lang="en-IN" b="1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Prospects of student chapter in moulding professionals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cet.ac.in/wp-content/uploads/2019/03/minisomanc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3" y="1446934"/>
            <a:ext cx="1238452" cy="16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25" name="object 3"/>
          <p:cNvSpPr/>
          <p:nvPr/>
        </p:nvSpPr>
        <p:spPr>
          <a:xfrm>
            <a:off x="597930" y="1080654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34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22" y="228600"/>
            <a:ext cx="8960002" cy="1107996"/>
          </a:xfrm>
        </p:spPr>
        <p:txBody>
          <a:bodyPr/>
          <a:lstStyle/>
          <a:p>
            <a:r>
              <a:rPr lang="en-IN" sz="3600" dirty="0" smtClean="0"/>
              <a:t>PROFESSIONAL MEETINGS WITH AN INVITED SPEAKER</a:t>
            </a:r>
            <a:endParaRPr lang="en-IN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483" y="1752600"/>
            <a:ext cx="8810625" cy="5262979"/>
          </a:xfrm>
        </p:spPr>
        <p:txBody>
          <a:bodyPr/>
          <a:lstStyle/>
          <a:p>
            <a:r>
              <a:rPr lang="en-IN" b="0" dirty="0" smtClean="0"/>
              <a:t>1. Why </a:t>
            </a:r>
            <a:r>
              <a:rPr lang="en-IN" b="0" dirty="0"/>
              <a:t>speed is fundamental </a:t>
            </a:r>
            <a:r>
              <a:rPr lang="en-IN" b="0" dirty="0" smtClean="0"/>
              <a:t>to road </a:t>
            </a:r>
            <a:r>
              <a:rPr lang="en-IN" b="0" dirty="0"/>
              <a:t>safety and </a:t>
            </a:r>
            <a:r>
              <a:rPr lang="en-IN" b="0" dirty="0" smtClean="0"/>
              <a:t>the consequence </a:t>
            </a:r>
            <a:r>
              <a:rPr lang="en-IN" b="0" dirty="0"/>
              <a:t>for </a:t>
            </a:r>
            <a:r>
              <a:rPr lang="en-IN" b="0" dirty="0" smtClean="0"/>
              <a:t>its management - 12-02-2021, Dr</a:t>
            </a:r>
            <a:r>
              <a:rPr lang="en-IN" b="0" dirty="0"/>
              <a:t>. </a:t>
            </a:r>
            <a:r>
              <a:rPr lang="en-IN" b="0" dirty="0" smtClean="0"/>
              <a:t>John Fletcher, Principal </a:t>
            </a:r>
            <a:r>
              <a:rPr lang="en-IN" b="0" dirty="0"/>
              <a:t>Road </a:t>
            </a:r>
            <a:r>
              <a:rPr lang="en-IN" b="0" dirty="0" smtClean="0"/>
              <a:t>Safety Specialist</a:t>
            </a:r>
            <a:r>
              <a:rPr lang="en-IN" b="0" dirty="0"/>
              <a:t>, TRL, </a:t>
            </a:r>
            <a:r>
              <a:rPr lang="en-IN" b="0" dirty="0" smtClean="0"/>
              <a:t>UK </a:t>
            </a:r>
            <a:r>
              <a:rPr lang="en-IN" b="0" i="1" dirty="0" smtClean="0"/>
              <a:t>[Webinar]</a:t>
            </a:r>
          </a:p>
          <a:p>
            <a:endParaRPr lang="en-IN" b="0" dirty="0"/>
          </a:p>
          <a:p>
            <a:r>
              <a:rPr lang="en-IN" b="0" dirty="0" smtClean="0"/>
              <a:t>2. Some </a:t>
            </a:r>
            <a:r>
              <a:rPr lang="en-IN" b="0" dirty="0"/>
              <a:t>thoughts on </a:t>
            </a:r>
            <a:r>
              <a:rPr lang="en-IN" b="0" dirty="0" smtClean="0"/>
              <a:t>the principles </a:t>
            </a:r>
            <a:r>
              <a:rPr lang="en-IN" b="0" dirty="0"/>
              <a:t>of </a:t>
            </a:r>
            <a:r>
              <a:rPr lang="en-IN" b="0" dirty="0" smtClean="0"/>
              <a:t>bituminous pavement </a:t>
            </a:r>
            <a:r>
              <a:rPr lang="en-IN" b="0" dirty="0"/>
              <a:t>design </a:t>
            </a:r>
            <a:r>
              <a:rPr lang="en-IN" b="0" dirty="0" smtClean="0"/>
              <a:t>- 05-03-2021, Dr</a:t>
            </a:r>
            <a:r>
              <a:rPr lang="en-IN" b="0" dirty="0"/>
              <a:t>. </a:t>
            </a:r>
            <a:r>
              <a:rPr lang="en-IN" b="0" dirty="0" err="1" smtClean="0"/>
              <a:t>Animesh</a:t>
            </a:r>
            <a:r>
              <a:rPr lang="en-IN" b="0" dirty="0" smtClean="0"/>
              <a:t> Das, Professor</a:t>
            </a:r>
            <a:r>
              <a:rPr lang="en-IN" b="0" dirty="0"/>
              <a:t>, </a:t>
            </a:r>
            <a:r>
              <a:rPr lang="en-IN" b="0" dirty="0" smtClean="0"/>
              <a:t>Department of </a:t>
            </a:r>
            <a:r>
              <a:rPr lang="en-IN" b="0" dirty="0"/>
              <a:t>Civil Engineering</a:t>
            </a:r>
            <a:r>
              <a:rPr lang="en-IN" b="0" dirty="0" smtClean="0"/>
              <a:t>, IIT </a:t>
            </a:r>
            <a:r>
              <a:rPr lang="en-IN" b="0" dirty="0"/>
              <a:t>Kanpur </a:t>
            </a:r>
            <a:r>
              <a:rPr lang="en-IN" b="0" i="1" dirty="0" smtClean="0"/>
              <a:t>[</a:t>
            </a:r>
            <a:r>
              <a:rPr lang="en-IN" b="0" i="1" dirty="0"/>
              <a:t>Webinar]</a:t>
            </a:r>
          </a:p>
          <a:p>
            <a:endParaRPr lang="en-IN" b="0" dirty="0"/>
          </a:p>
          <a:p>
            <a:r>
              <a:rPr lang="en-IN" b="0" dirty="0" smtClean="0"/>
              <a:t>3. Estimating </a:t>
            </a:r>
            <a:r>
              <a:rPr lang="en-IN" b="0" dirty="0"/>
              <a:t>and </a:t>
            </a:r>
            <a:r>
              <a:rPr lang="en-IN" b="0" dirty="0" smtClean="0"/>
              <a:t>Forecasting Transportation </a:t>
            </a:r>
            <a:r>
              <a:rPr lang="en-IN" b="0" dirty="0"/>
              <a:t>Metrics</a:t>
            </a:r>
            <a:r>
              <a:rPr lang="en-IN" b="0" dirty="0" smtClean="0"/>
              <a:t>: Lessons Learned - 2-03-2021, </a:t>
            </a:r>
            <a:r>
              <a:rPr lang="en-IN" b="0" dirty="0" err="1" smtClean="0"/>
              <a:t>Prof.</a:t>
            </a:r>
            <a:r>
              <a:rPr lang="en-IN" b="0" dirty="0" smtClean="0"/>
              <a:t> Laurence </a:t>
            </a:r>
            <a:r>
              <a:rPr lang="en-IN" b="0" dirty="0"/>
              <a:t>R</a:t>
            </a:r>
            <a:r>
              <a:rPr lang="en-IN" b="0" dirty="0" smtClean="0"/>
              <a:t>. Rilett, Keith </a:t>
            </a:r>
            <a:r>
              <a:rPr lang="en-IN" b="0" dirty="0"/>
              <a:t>W. </a:t>
            </a:r>
            <a:r>
              <a:rPr lang="en-IN" b="0" dirty="0" smtClean="0"/>
              <a:t>Klaasmeyer Chair </a:t>
            </a:r>
            <a:r>
              <a:rPr lang="en-IN" b="0" dirty="0"/>
              <a:t>in </a:t>
            </a:r>
            <a:r>
              <a:rPr lang="en-IN" b="0" dirty="0" smtClean="0"/>
              <a:t>Engineering and Technology </a:t>
            </a:r>
            <a:r>
              <a:rPr lang="en-IN" b="0" i="1" dirty="0"/>
              <a:t>[Webinar]</a:t>
            </a:r>
          </a:p>
          <a:p>
            <a:endParaRPr lang="en-IN" b="0" dirty="0" smtClean="0"/>
          </a:p>
          <a:p>
            <a:r>
              <a:rPr lang="en-IN" b="0" dirty="0" smtClean="0"/>
              <a:t>4. Overview </a:t>
            </a:r>
            <a:r>
              <a:rPr lang="en-IN" b="0" dirty="0"/>
              <a:t>and Importance </a:t>
            </a:r>
            <a:r>
              <a:rPr lang="en-IN" b="0" dirty="0" smtClean="0"/>
              <a:t>of Road Safety - 19-03-2021 , Dr</a:t>
            </a:r>
            <a:r>
              <a:rPr lang="en-IN" b="0" dirty="0"/>
              <a:t>. </a:t>
            </a:r>
            <a:r>
              <a:rPr lang="en-IN" b="0" dirty="0" err="1"/>
              <a:t>Udit</a:t>
            </a:r>
            <a:r>
              <a:rPr lang="en-IN" b="0" dirty="0"/>
              <a:t> </a:t>
            </a:r>
            <a:r>
              <a:rPr lang="en-IN" b="0" dirty="0" smtClean="0"/>
              <a:t>Jain, Assistant </a:t>
            </a:r>
            <a:r>
              <a:rPr lang="en-IN" b="0" dirty="0"/>
              <a:t>Professor</a:t>
            </a:r>
            <a:r>
              <a:rPr lang="en-IN" b="0" dirty="0" smtClean="0"/>
              <a:t>, VNIT </a:t>
            </a:r>
            <a:r>
              <a:rPr lang="en-IN" b="0" dirty="0"/>
              <a:t>Nagpur </a:t>
            </a:r>
            <a:r>
              <a:rPr lang="en-IN" b="0" dirty="0" smtClean="0"/>
              <a:t>2021 </a:t>
            </a:r>
            <a:r>
              <a:rPr lang="en-IN" b="0" i="1" dirty="0"/>
              <a:t>[Webinar</a:t>
            </a:r>
            <a:r>
              <a:rPr lang="en-IN" b="0" i="1" dirty="0" smtClean="0"/>
              <a:t>]</a:t>
            </a:r>
          </a:p>
          <a:p>
            <a:endParaRPr lang="en-IN" b="0" i="1" dirty="0" smtClean="0"/>
          </a:p>
          <a:p>
            <a:pPr algn="just"/>
            <a:r>
              <a:rPr lang="en-IN" b="0" dirty="0" smtClean="0"/>
              <a:t>5. </a:t>
            </a:r>
            <a:r>
              <a:rPr lang="en-IN" b="0" dirty="0"/>
              <a:t>How to explore Job &amp; Migration </a:t>
            </a:r>
            <a:r>
              <a:rPr lang="en-IN" b="0" dirty="0" smtClean="0"/>
              <a:t>Opportunities </a:t>
            </a:r>
            <a:r>
              <a:rPr lang="en-IN" b="0" dirty="0"/>
              <a:t>in Tough market - 24-07-2021</a:t>
            </a:r>
          </a:p>
          <a:p>
            <a:pPr algn="just"/>
            <a:r>
              <a:rPr lang="en-IN" b="0" dirty="0" err="1"/>
              <a:t>Ajish</a:t>
            </a:r>
            <a:r>
              <a:rPr lang="en-IN" b="0" dirty="0"/>
              <a:t> R &amp; </a:t>
            </a:r>
            <a:r>
              <a:rPr lang="en-IN" b="0" dirty="0" err="1"/>
              <a:t>Dipindas</a:t>
            </a:r>
            <a:r>
              <a:rPr lang="en-IN" b="0" dirty="0"/>
              <a:t>, M-Tech (NITK) Gold </a:t>
            </a:r>
            <a:r>
              <a:rPr lang="en-IN" b="0" dirty="0" err="1"/>
              <a:t>Medalist</a:t>
            </a:r>
            <a:r>
              <a:rPr lang="en-IN" b="0" dirty="0"/>
              <a:t>, Mentor, FACELIFT </a:t>
            </a:r>
            <a:r>
              <a:rPr lang="en-IN" b="0" i="1" dirty="0"/>
              <a:t>[Interaction with professionals]</a:t>
            </a:r>
          </a:p>
          <a:p>
            <a:pPr algn="just"/>
            <a:endParaRPr lang="en-IN" b="0" dirty="0"/>
          </a:p>
          <a:p>
            <a:endParaRPr lang="en-IN" b="0" dirty="0"/>
          </a:p>
          <a:p>
            <a:endParaRPr lang="en-IN" b="0" dirty="0"/>
          </a:p>
        </p:txBody>
      </p:sp>
      <p:sp>
        <p:nvSpPr>
          <p:cNvPr id="6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457200" y="1374696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0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997" y="1822099"/>
            <a:ext cx="8686799" cy="4154984"/>
          </a:xfrm>
        </p:spPr>
        <p:txBody>
          <a:bodyPr/>
          <a:lstStyle/>
          <a:p>
            <a:pPr algn="just"/>
            <a:r>
              <a:rPr lang="en-IN" b="0" dirty="0"/>
              <a:t>6. Innovative Construction Solutions with </a:t>
            </a:r>
            <a:r>
              <a:rPr lang="en-IN" b="0" dirty="0" err="1"/>
              <a:t>Geosynthetics</a:t>
            </a:r>
            <a:r>
              <a:rPr lang="en-IN" b="0" dirty="0"/>
              <a:t> - 15-08-2021, </a:t>
            </a:r>
            <a:r>
              <a:rPr lang="en-IN" b="0" dirty="0" err="1"/>
              <a:t>Jayakrishnan</a:t>
            </a:r>
            <a:r>
              <a:rPr lang="en-IN" b="0" dirty="0"/>
              <a:t> P V, Regional Technical Manager, </a:t>
            </a:r>
            <a:r>
              <a:rPr lang="en-IN" b="0" dirty="0" err="1"/>
              <a:t>Maccaferri</a:t>
            </a:r>
            <a:r>
              <a:rPr lang="en-IN" b="0" dirty="0"/>
              <a:t>, Middle East, Dubai, UAE</a:t>
            </a:r>
            <a:r>
              <a:rPr lang="en-IN" b="0" i="1" dirty="0"/>
              <a:t>[Webinar</a:t>
            </a:r>
            <a:r>
              <a:rPr lang="en-IN" b="0" i="1" dirty="0" smtClean="0"/>
              <a:t>]</a:t>
            </a:r>
          </a:p>
          <a:p>
            <a:pPr algn="just"/>
            <a:endParaRPr lang="en-IN" b="0" i="1" dirty="0"/>
          </a:p>
          <a:p>
            <a:pPr algn="just"/>
            <a:r>
              <a:rPr lang="en-IN" b="0" dirty="0" smtClean="0"/>
              <a:t>7. </a:t>
            </a:r>
            <a:r>
              <a:rPr lang="en-IN" b="0" dirty="0"/>
              <a:t>Building Information Modelling - 30-10-2021, </a:t>
            </a:r>
            <a:r>
              <a:rPr lang="en-IN" b="0" dirty="0" err="1"/>
              <a:t>Madav</a:t>
            </a:r>
            <a:r>
              <a:rPr lang="en-IN" b="0" dirty="0"/>
              <a:t> </a:t>
            </a:r>
            <a:r>
              <a:rPr lang="en-IN" b="0" dirty="0" err="1"/>
              <a:t>Sreekumar</a:t>
            </a:r>
            <a:r>
              <a:rPr lang="en-IN" b="0" dirty="0"/>
              <a:t> &amp; Lakshmi N. Suresh, Technical Consultant, Marketing &amp; Strategy Manager </a:t>
            </a:r>
            <a:r>
              <a:rPr lang="en-IN" b="0" i="1" dirty="0"/>
              <a:t>[Interaction with professionals]</a:t>
            </a:r>
            <a:endParaRPr lang="en-IN" b="0" dirty="0"/>
          </a:p>
          <a:p>
            <a:pPr algn="just"/>
            <a:endParaRPr lang="en-IN" b="0" dirty="0"/>
          </a:p>
          <a:p>
            <a:pPr algn="just"/>
            <a:r>
              <a:rPr lang="en-IN" b="0" dirty="0" smtClean="0"/>
              <a:t>8. Career </a:t>
            </a:r>
            <a:r>
              <a:rPr lang="en-IN" b="0" dirty="0"/>
              <a:t>Guidance - 06-12-2021, </a:t>
            </a:r>
            <a:r>
              <a:rPr lang="en-IN" b="0" dirty="0" err="1"/>
              <a:t>Mr.</a:t>
            </a:r>
            <a:r>
              <a:rPr lang="en-IN" b="0" dirty="0"/>
              <a:t> </a:t>
            </a:r>
            <a:r>
              <a:rPr lang="en-IN" b="0" dirty="0" err="1"/>
              <a:t>Anandu</a:t>
            </a:r>
            <a:r>
              <a:rPr lang="en-IN" b="0" dirty="0"/>
              <a:t> </a:t>
            </a:r>
            <a:r>
              <a:rPr lang="en-IN" b="0" dirty="0" err="1"/>
              <a:t>B.and</a:t>
            </a:r>
            <a:r>
              <a:rPr lang="en-IN" b="0" dirty="0"/>
              <a:t> </a:t>
            </a:r>
            <a:r>
              <a:rPr lang="en-IN" b="0" dirty="0" err="1"/>
              <a:t>Mr.</a:t>
            </a:r>
            <a:r>
              <a:rPr lang="en-IN" b="0" dirty="0"/>
              <a:t> Rahul Krishnan,  </a:t>
            </a:r>
            <a:r>
              <a:rPr lang="en-IN" b="0" dirty="0" err="1"/>
              <a:t>Futton</a:t>
            </a:r>
            <a:r>
              <a:rPr lang="en-IN" b="0" dirty="0"/>
              <a:t> academy </a:t>
            </a:r>
            <a:r>
              <a:rPr lang="en-IN" b="0" i="1" dirty="0"/>
              <a:t>[Interaction with professionals</a:t>
            </a:r>
            <a:r>
              <a:rPr lang="en-IN" b="0" i="1" dirty="0" smtClean="0"/>
              <a:t>]</a:t>
            </a:r>
          </a:p>
          <a:p>
            <a:pPr algn="just"/>
            <a:endParaRPr lang="en-IN" b="0" i="1" dirty="0"/>
          </a:p>
          <a:p>
            <a:pPr algn="just"/>
            <a:r>
              <a:rPr lang="en-IN" b="0" i="1" dirty="0" smtClean="0"/>
              <a:t>9. </a:t>
            </a:r>
            <a:r>
              <a:rPr lang="en-IN" b="0" dirty="0" smtClean="0"/>
              <a:t>First and second year orientation – 16-12-2021, Dr. </a:t>
            </a:r>
            <a:r>
              <a:rPr lang="en-IN" b="0" dirty="0" err="1" smtClean="0"/>
              <a:t>Kishor</a:t>
            </a:r>
            <a:r>
              <a:rPr lang="en-IN" b="0" dirty="0" smtClean="0"/>
              <a:t> P., Director, </a:t>
            </a:r>
            <a:r>
              <a:rPr lang="en-IN" b="0" dirty="0" err="1" smtClean="0"/>
              <a:t>Habilete</a:t>
            </a:r>
            <a:r>
              <a:rPr lang="en-IN" b="0" dirty="0" smtClean="0"/>
              <a:t> Learning Solutions Private Limited. </a:t>
            </a:r>
            <a:r>
              <a:rPr lang="en-IN" b="0" i="1" dirty="0"/>
              <a:t>[Interaction with professionals]</a:t>
            </a:r>
            <a:endParaRPr lang="en-IN" b="0" dirty="0"/>
          </a:p>
          <a:p>
            <a:endParaRPr lang="en-IN" b="0" i="1" dirty="0"/>
          </a:p>
          <a:p>
            <a:endParaRPr lang="en-IN" b="0" dirty="0"/>
          </a:p>
          <a:p>
            <a:pPr algn="just"/>
            <a:endParaRPr lang="en-IN" b="0" dirty="0"/>
          </a:p>
        </p:txBody>
      </p:sp>
      <p:sp>
        <p:nvSpPr>
          <p:cNvPr id="4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422" y="228600"/>
            <a:ext cx="8960002" cy="1107996"/>
          </a:xfrm>
        </p:spPr>
        <p:txBody>
          <a:bodyPr/>
          <a:lstStyle/>
          <a:p>
            <a:r>
              <a:rPr lang="en-IN" sz="3600" dirty="0" smtClean="0"/>
              <a:t>PROFESSIONAL MEETINGS WITH AN INVITED SPEAKER</a:t>
            </a:r>
            <a:endParaRPr lang="en-IN" sz="3600" dirty="0"/>
          </a:p>
        </p:txBody>
      </p:sp>
      <p:sp>
        <p:nvSpPr>
          <p:cNvPr id="6" name="object 3"/>
          <p:cNvSpPr/>
          <p:nvPr/>
        </p:nvSpPr>
        <p:spPr>
          <a:xfrm>
            <a:off x="533400" y="1370313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219"/>
          </a:xfrm>
        </p:spPr>
        <p:txBody>
          <a:bodyPr/>
          <a:lstStyle/>
          <a:p>
            <a:pPr algn="ctr"/>
            <a:r>
              <a:rPr lang="en-IN" b="0" dirty="0"/>
              <a:t>Why speed is fundamental to road safety and the consequence for its management</a:t>
            </a:r>
            <a:endParaRPr lang="en-IN" dirty="0"/>
          </a:p>
        </p:txBody>
      </p:sp>
      <p:sp>
        <p:nvSpPr>
          <p:cNvPr id="6" name="object 3"/>
          <p:cNvSpPr/>
          <p:nvPr/>
        </p:nvSpPr>
        <p:spPr>
          <a:xfrm>
            <a:off x="1057910" y="824031"/>
            <a:ext cx="7028180" cy="32384"/>
          </a:xfrm>
          <a:custGeom>
            <a:avLst/>
            <a:gdLst/>
            <a:ahLst/>
            <a:cxnLst/>
            <a:rect l="l" t="t" r="r" b="b"/>
            <a:pathLst>
              <a:path w="7028180" h="32384">
                <a:moveTo>
                  <a:pt x="0" y="0"/>
                </a:moveTo>
                <a:lnTo>
                  <a:pt x="7028180" y="32257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517860" y="14699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/>
              <a:t>Dr. John </a:t>
            </a:r>
            <a:r>
              <a:rPr lang="en-IN" dirty="0" smtClean="0"/>
              <a:t>Fletcher</a:t>
            </a:r>
            <a:r>
              <a:rPr lang="en-IN" dirty="0"/>
              <a:t>, </a:t>
            </a:r>
            <a:endParaRPr lang="en-IN" dirty="0" smtClean="0"/>
          </a:p>
          <a:p>
            <a:endParaRPr lang="en-IN" dirty="0"/>
          </a:p>
          <a:p>
            <a:r>
              <a:rPr lang="en-IN" dirty="0" smtClean="0"/>
              <a:t>Principal </a:t>
            </a:r>
            <a:r>
              <a:rPr lang="en-IN" dirty="0"/>
              <a:t>Road Safety Specialist, TRL, UK </a:t>
            </a:r>
          </a:p>
        </p:txBody>
      </p:sp>
      <p:grpSp>
        <p:nvGrpSpPr>
          <p:cNvPr id="8" name="object 7"/>
          <p:cNvGrpSpPr/>
          <p:nvPr/>
        </p:nvGrpSpPr>
        <p:grpSpPr>
          <a:xfrm>
            <a:off x="3080068" y="1469956"/>
            <a:ext cx="4509697" cy="1510852"/>
            <a:chOff x="2171700" y="1170431"/>
            <a:chExt cx="4509697" cy="1510852"/>
          </a:xfrm>
        </p:grpSpPr>
        <p:sp>
          <p:nvSpPr>
            <p:cNvPr id="9" name="object 8"/>
            <p:cNvSpPr/>
            <p:nvPr/>
          </p:nvSpPr>
          <p:spPr>
            <a:xfrm>
              <a:off x="2171700" y="1170431"/>
              <a:ext cx="335280" cy="3703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2190774" y="1653768"/>
              <a:ext cx="348193" cy="3319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4340351" y="2193035"/>
              <a:ext cx="448055" cy="4495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6245807" y="2244848"/>
              <a:ext cx="435590" cy="4364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5"/>
          <p:cNvSpPr/>
          <p:nvPr/>
        </p:nvSpPr>
        <p:spPr>
          <a:xfrm>
            <a:off x="3112411" y="2453829"/>
            <a:ext cx="405449" cy="356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3099142" y="3486395"/>
            <a:ext cx="400812" cy="396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5683106" y="2392485"/>
            <a:ext cx="14065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Maximum participants attended - 70</a:t>
            </a:r>
          </a:p>
          <a:p>
            <a:endParaRPr lang="en-IN" dirty="0"/>
          </a:p>
        </p:txBody>
      </p:sp>
      <p:sp>
        <p:nvSpPr>
          <p:cNvPr id="17" name="Rectangle 16"/>
          <p:cNvSpPr/>
          <p:nvPr/>
        </p:nvSpPr>
        <p:spPr>
          <a:xfrm>
            <a:off x="3684000" y="2455719"/>
            <a:ext cx="1406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February 12, </a:t>
            </a:r>
          </a:p>
          <a:p>
            <a:r>
              <a:rPr lang="en-IN" dirty="0"/>
              <a:t>4</a:t>
            </a:r>
            <a:r>
              <a:rPr lang="en-IN" dirty="0" smtClean="0"/>
              <a:t>:00 p.m. to 5:00 p.m.</a:t>
            </a:r>
          </a:p>
          <a:p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7654269" y="2511463"/>
            <a:ext cx="1376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nay-</a:t>
            </a:r>
            <a:r>
              <a:rPr lang="en-IN" dirty="0" err="1" smtClean="0"/>
              <a:t>hiyq</a:t>
            </a:r>
            <a:r>
              <a:rPr lang="en-IN" dirty="0" smtClean="0"/>
              <a:t>-</a:t>
            </a:r>
            <a:r>
              <a:rPr lang="en-IN" dirty="0" err="1" smtClean="0"/>
              <a:t>prq</a:t>
            </a:r>
            <a:endParaRPr lang="en-IN" dirty="0"/>
          </a:p>
        </p:txBody>
      </p:sp>
      <p:sp>
        <p:nvSpPr>
          <p:cNvPr id="19" name="Rectangle 18"/>
          <p:cNvSpPr/>
          <p:nvPr/>
        </p:nvSpPr>
        <p:spPr>
          <a:xfrm>
            <a:off x="3523794" y="3486395"/>
            <a:ext cx="5507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Road safety issues, recommendations for policy decisions</a:t>
            </a:r>
          </a:p>
          <a:p>
            <a:endParaRPr lang="en-I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4865" t="23041" r="1116" b="14279"/>
          <a:stretch/>
        </p:blipFill>
        <p:spPr>
          <a:xfrm>
            <a:off x="2101281" y="4014763"/>
            <a:ext cx="4572001" cy="2286001"/>
          </a:xfrm>
          <a:prstGeom prst="rect">
            <a:avLst/>
          </a:prstGeom>
        </p:spPr>
      </p:pic>
      <p:sp>
        <p:nvSpPr>
          <p:cNvPr id="21" name="object 9"/>
          <p:cNvSpPr/>
          <p:nvPr/>
        </p:nvSpPr>
        <p:spPr>
          <a:xfrm>
            <a:off x="650975" y="1004107"/>
            <a:ext cx="2018030" cy="2562225"/>
          </a:xfrm>
          <a:custGeom>
            <a:avLst/>
            <a:gdLst/>
            <a:ahLst/>
            <a:cxnLst/>
            <a:rect l="l" t="t" r="r" b="b"/>
            <a:pathLst>
              <a:path w="2018030" h="2562225">
                <a:moveTo>
                  <a:pt x="1008888" y="0"/>
                </a:moveTo>
                <a:lnTo>
                  <a:pt x="966240" y="1123"/>
                </a:lnTo>
                <a:lnTo>
                  <a:pt x="924044" y="4465"/>
                </a:lnTo>
                <a:lnTo>
                  <a:pt x="882333" y="9980"/>
                </a:lnTo>
                <a:lnTo>
                  <a:pt x="841145" y="17625"/>
                </a:lnTo>
                <a:lnTo>
                  <a:pt x="800512" y="27354"/>
                </a:lnTo>
                <a:lnTo>
                  <a:pt x="760471" y="39123"/>
                </a:lnTo>
                <a:lnTo>
                  <a:pt x="721056" y="52887"/>
                </a:lnTo>
                <a:lnTo>
                  <a:pt x="682302" y="68603"/>
                </a:lnTo>
                <a:lnTo>
                  <a:pt x="644245" y="86226"/>
                </a:lnTo>
                <a:lnTo>
                  <a:pt x="606919" y="105710"/>
                </a:lnTo>
                <a:lnTo>
                  <a:pt x="570360" y="127013"/>
                </a:lnTo>
                <a:lnTo>
                  <a:pt x="534601" y="150088"/>
                </a:lnTo>
                <a:lnTo>
                  <a:pt x="499680" y="174893"/>
                </a:lnTo>
                <a:lnTo>
                  <a:pt x="465629" y="201381"/>
                </a:lnTo>
                <a:lnTo>
                  <a:pt x="432485" y="229510"/>
                </a:lnTo>
                <a:lnTo>
                  <a:pt x="400283" y="259234"/>
                </a:lnTo>
                <a:lnTo>
                  <a:pt x="369057" y="290509"/>
                </a:lnTo>
                <a:lnTo>
                  <a:pt x="338842" y="323290"/>
                </a:lnTo>
                <a:lnTo>
                  <a:pt x="309674" y="357533"/>
                </a:lnTo>
                <a:lnTo>
                  <a:pt x="281588" y="393194"/>
                </a:lnTo>
                <a:lnTo>
                  <a:pt x="254618" y="430228"/>
                </a:lnTo>
                <a:lnTo>
                  <a:pt x="228799" y="468590"/>
                </a:lnTo>
                <a:lnTo>
                  <a:pt x="204167" y="508236"/>
                </a:lnTo>
                <a:lnTo>
                  <a:pt x="180757" y="549122"/>
                </a:lnTo>
                <a:lnTo>
                  <a:pt x="158603" y="591203"/>
                </a:lnTo>
                <a:lnTo>
                  <a:pt x="137741" y="634435"/>
                </a:lnTo>
                <a:lnTo>
                  <a:pt x="118205" y="678773"/>
                </a:lnTo>
                <a:lnTo>
                  <a:pt x="100031" y="724173"/>
                </a:lnTo>
                <a:lnTo>
                  <a:pt x="83254" y="770589"/>
                </a:lnTo>
                <a:lnTo>
                  <a:pt x="67908" y="817979"/>
                </a:lnTo>
                <a:lnTo>
                  <a:pt x="54029" y="866297"/>
                </a:lnTo>
                <a:lnTo>
                  <a:pt x="41652" y="915498"/>
                </a:lnTo>
                <a:lnTo>
                  <a:pt x="30811" y="965540"/>
                </a:lnTo>
                <a:lnTo>
                  <a:pt x="21543" y="1016375"/>
                </a:lnTo>
                <a:lnTo>
                  <a:pt x="13880" y="1067962"/>
                </a:lnTo>
                <a:lnTo>
                  <a:pt x="7860" y="1120254"/>
                </a:lnTo>
                <a:lnTo>
                  <a:pt x="3516" y="1173208"/>
                </a:lnTo>
                <a:lnTo>
                  <a:pt x="885" y="1226778"/>
                </a:lnTo>
                <a:lnTo>
                  <a:pt x="0" y="1280922"/>
                </a:lnTo>
                <a:lnTo>
                  <a:pt x="885" y="1335065"/>
                </a:lnTo>
                <a:lnTo>
                  <a:pt x="3516" y="1388635"/>
                </a:lnTo>
                <a:lnTo>
                  <a:pt x="7860" y="1441589"/>
                </a:lnTo>
                <a:lnTo>
                  <a:pt x="13880" y="1493881"/>
                </a:lnTo>
                <a:lnTo>
                  <a:pt x="21543" y="1545468"/>
                </a:lnTo>
                <a:lnTo>
                  <a:pt x="30811" y="1596303"/>
                </a:lnTo>
                <a:lnTo>
                  <a:pt x="41652" y="1646345"/>
                </a:lnTo>
                <a:lnTo>
                  <a:pt x="54029" y="1695546"/>
                </a:lnTo>
                <a:lnTo>
                  <a:pt x="67908" y="1743864"/>
                </a:lnTo>
                <a:lnTo>
                  <a:pt x="83254" y="1791254"/>
                </a:lnTo>
                <a:lnTo>
                  <a:pt x="100031" y="1837670"/>
                </a:lnTo>
                <a:lnTo>
                  <a:pt x="118205" y="1883070"/>
                </a:lnTo>
                <a:lnTo>
                  <a:pt x="137741" y="1927408"/>
                </a:lnTo>
                <a:lnTo>
                  <a:pt x="158603" y="1970640"/>
                </a:lnTo>
                <a:lnTo>
                  <a:pt x="180757" y="2012721"/>
                </a:lnTo>
                <a:lnTo>
                  <a:pt x="204167" y="2053607"/>
                </a:lnTo>
                <a:lnTo>
                  <a:pt x="228799" y="2093253"/>
                </a:lnTo>
                <a:lnTo>
                  <a:pt x="254618" y="2131615"/>
                </a:lnTo>
                <a:lnTo>
                  <a:pt x="281588" y="2168649"/>
                </a:lnTo>
                <a:lnTo>
                  <a:pt x="309674" y="2204310"/>
                </a:lnTo>
                <a:lnTo>
                  <a:pt x="338842" y="2238553"/>
                </a:lnTo>
                <a:lnTo>
                  <a:pt x="369057" y="2271334"/>
                </a:lnTo>
                <a:lnTo>
                  <a:pt x="400283" y="2302609"/>
                </a:lnTo>
                <a:lnTo>
                  <a:pt x="432485" y="2332333"/>
                </a:lnTo>
                <a:lnTo>
                  <a:pt x="465629" y="2360462"/>
                </a:lnTo>
                <a:lnTo>
                  <a:pt x="499680" y="2386950"/>
                </a:lnTo>
                <a:lnTo>
                  <a:pt x="534601" y="2411755"/>
                </a:lnTo>
                <a:lnTo>
                  <a:pt x="570360" y="2434830"/>
                </a:lnTo>
                <a:lnTo>
                  <a:pt x="606919" y="2456133"/>
                </a:lnTo>
                <a:lnTo>
                  <a:pt x="644245" y="2475617"/>
                </a:lnTo>
                <a:lnTo>
                  <a:pt x="682302" y="2493240"/>
                </a:lnTo>
                <a:lnTo>
                  <a:pt x="721056" y="2508956"/>
                </a:lnTo>
                <a:lnTo>
                  <a:pt x="760471" y="2522720"/>
                </a:lnTo>
                <a:lnTo>
                  <a:pt x="800512" y="2534489"/>
                </a:lnTo>
                <a:lnTo>
                  <a:pt x="841145" y="2544218"/>
                </a:lnTo>
                <a:lnTo>
                  <a:pt x="882333" y="2551863"/>
                </a:lnTo>
                <a:lnTo>
                  <a:pt x="924044" y="2557378"/>
                </a:lnTo>
                <a:lnTo>
                  <a:pt x="966240" y="2560720"/>
                </a:lnTo>
                <a:lnTo>
                  <a:pt x="1008888" y="2561844"/>
                </a:lnTo>
                <a:lnTo>
                  <a:pt x="1051531" y="2560720"/>
                </a:lnTo>
                <a:lnTo>
                  <a:pt x="1093724" y="2557378"/>
                </a:lnTo>
                <a:lnTo>
                  <a:pt x="1135432" y="2551863"/>
                </a:lnTo>
                <a:lnTo>
                  <a:pt x="1176618" y="2544218"/>
                </a:lnTo>
                <a:lnTo>
                  <a:pt x="1217248" y="2534489"/>
                </a:lnTo>
                <a:lnTo>
                  <a:pt x="1257287" y="2522720"/>
                </a:lnTo>
                <a:lnTo>
                  <a:pt x="1296701" y="2508956"/>
                </a:lnTo>
                <a:lnTo>
                  <a:pt x="1335453" y="2493240"/>
                </a:lnTo>
                <a:lnTo>
                  <a:pt x="1373509" y="2475617"/>
                </a:lnTo>
                <a:lnTo>
                  <a:pt x="1410834" y="2456133"/>
                </a:lnTo>
                <a:lnTo>
                  <a:pt x="1447393" y="2434830"/>
                </a:lnTo>
                <a:lnTo>
                  <a:pt x="1483151" y="2411755"/>
                </a:lnTo>
                <a:lnTo>
                  <a:pt x="1518073" y="2386950"/>
                </a:lnTo>
                <a:lnTo>
                  <a:pt x="1552123" y="2360462"/>
                </a:lnTo>
                <a:lnTo>
                  <a:pt x="1585267" y="2332333"/>
                </a:lnTo>
                <a:lnTo>
                  <a:pt x="1617470" y="2302609"/>
                </a:lnTo>
                <a:lnTo>
                  <a:pt x="1648697" y="2271334"/>
                </a:lnTo>
                <a:lnTo>
                  <a:pt x="1678912" y="2238553"/>
                </a:lnTo>
                <a:lnTo>
                  <a:pt x="1708081" y="2204310"/>
                </a:lnTo>
                <a:lnTo>
                  <a:pt x="1736169" y="2168649"/>
                </a:lnTo>
                <a:lnTo>
                  <a:pt x="1763140" y="2131615"/>
                </a:lnTo>
                <a:lnTo>
                  <a:pt x="1788959" y="2093253"/>
                </a:lnTo>
                <a:lnTo>
                  <a:pt x="1813593" y="2053607"/>
                </a:lnTo>
                <a:lnTo>
                  <a:pt x="1837004" y="2012721"/>
                </a:lnTo>
                <a:lnTo>
                  <a:pt x="1859159" y="1970640"/>
                </a:lnTo>
                <a:lnTo>
                  <a:pt x="1880023" y="1927408"/>
                </a:lnTo>
                <a:lnTo>
                  <a:pt x="1899560" y="1883070"/>
                </a:lnTo>
                <a:lnTo>
                  <a:pt x="1917735" y="1837670"/>
                </a:lnTo>
                <a:lnTo>
                  <a:pt x="1934514" y="1791254"/>
                </a:lnTo>
                <a:lnTo>
                  <a:pt x="1949860" y="1743864"/>
                </a:lnTo>
                <a:lnTo>
                  <a:pt x="1963741" y="1695546"/>
                </a:lnTo>
                <a:lnTo>
                  <a:pt x="1976119" y="1646345"/>
                </a:lnTo>
                <a:lnTo>
                  <a:pt x="1986960" y="1596303"/>
                </a:lnTo>
                <a:lnTo>
                  <a:pt x="1996230" y="1545468"/>
                </a:lnTo>
                <a:lnTo>
                  <a:pt x="2003893" y="1493881"/>
                </a:lnTo>
                <a:lnTo>
                  <a:pt x="2009914" y="1441589"/>
                </a:lnTo>
                <a:lnTo>
                  <a:pt x="2014258" y="1388635"/>
                </a:lnTo>
                <a:lnTo>
                  <a:pt x="2016890" y="1335065"/>
                </a:lnTo>
                <a:lnTo>
                  <a:pt x="2017776" y="1280922"/>
                </a:lnTo>
                <a:lnTo>
                  <a:pt x="2016890" y="1226778"/>
                </a:lnTo>
                <a:lnTo>
                  <a:pt x="2014258" y="1173208"/>
                </a:lnTo>
                <a:lnTo>
                  <a:pt x="2009914" y="1120254"/>
                </a:lnTo>
                <a:lnTo>
                  <a:pt x="2003893" y="1067962"/>
                </a:lnTo>
                <a:lnTo>
                  <a:pt x="1996230" y="1016375"/>
                </a:lnTo>
                <a:lnTo>
                  <a:pt x="1986960" y="965540"/>
                </a:lnTo>
                <a:lnTo>
                  <a:pt x="1976119" y="915498"/>
                </a:lnTo>
                <a:lnTo>
                  <a:pt x="1963741" y="866297"/>
                </a:lnTo>
                <a:lnTo>
                  <a:pt x="1949860" y="817979"/>
                </a:lnTo>
                <a:lnTo>
                  <a:pt x="1934514" y="770589"/>
                </a:lnTo>
                <a:lnTo>
                  <a:pt x="1917735" y="724173"/>
                </a:lnTo>
                <a:lnTo>
                  <a:pt x="1899560" y="678773"/>
                </a:lnTo>
                <a:lnTo>
                  <a:pt x="1880023" y="634435"/>
                </a:lnTo>
                <a:lnTo>
                  <a:pt x="1859159" y="591203"/>
                </a:lnTo>
                <a:lnTo>
                  <a:pt x="1837004" y="549122"/>
                </a:lnTo>
                <a:lnTo>
                  <a:pt x="1813593" y="508236"/>
                </a:lnTo>
                <a:lnTo>
                  <a:pt x="1788959" y="468590"/>
                </a:lnTo>
                <a:lnTo>
                  <a:pt x="1763140" y="430228"/>
                </a:lnTo>
                <a:lnTo>
                  <a:pt x="1736169" y="393194"/>
                </a:lnTo>
                <a:lnTo>
                  <a:pt x="1708081" y="357533"/>
                </a:lnTo>
                <a:lnTo>
                  <a:pt x="1678912" y="323290"/>
                </a:lnTo>
                <a:lnTo>
                  <a:pt x="1648697" y="290509"/>
                </a:lnTo>
                <a:lnTo>
                  <a:pt x="1617470" y="259234"/>
                </a:lnTo>
                <a:lnTo>
                  <a:pt x="1585267" y="229510"/>
                </a:lnTo>
                <a:lnTo>
                  <a:pt x="1552123" y="201381"/>
                </a:lnTo>
                <a:lnTo>
                  <a:pt x="1518073" y="174893"/>
                </a:lnTo>
                <a:lnTo>
                  <a:pt x="1483151" y="150088"/>
                </a:lnTo>
                <a:lnTo>
                  <a:pt x="1447393" y="127013"/>
                </a:lnTo>
                <a:lnTo>
                  <a:pt x="1410834" y="105710"/>
                </a:lnTo>
                <a:lnTo>
                  <a:pt x="1373509" y="86226"/>
                </a:lnTo>
                <a:lnTo>
                  <a:pt x="1335453" y="68603"/>
                </a:lnTo>
                <a:lnTo>
                  <a:pt x="1296701" y="52887"/>
                </a:lnTo>
                <a:lnTo>
                  <a:pt x="1257287" y="39123"/>
                </a:lnTo>
                <a:lnTo>
                  <a:pt x="1217248" y="27354"/>
                </a:lnTo>
                <a:lnTo>
                  <a:pt x="1176618" y="17625"/>
                </a:lnTo>
                <a:lnTo>
                  <a:pt x="1135432" y="9980"/>
                </a:lnTo>
                <a:lnTo>
                  <a:pt x="1093724" y="4465"/>
                </a:lnTo>
                <a:lnTo>
                  <a:pt x="1051531" y="1123"/>
                </a:lnTo>
                <a:lnTo>
                  <a:pt x="1008888" y="0"/>
                </a:lnTo>
                <a:close/>
              </a:path>
            </a:pathLst>
          </a:custGeom>
          <a:solidFill>
            <a:srgbClr val="4F81BC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65532" t="42521" r="28918" b="47012"/>
          <a:stretch/>
        </p:blipFill>
        <p:spPr>
          <a:xfrm>
            <a:off x="915081" y="1447800"/>
            <a:ext cx="1540362" cy="1633275"/>
          </a:xfrm>
          <a:prstGeom prst="rect">
            <a:avLst/>
          </a:prstGeom>
        </p:spPr>
      </p:pic>
      <p:sp>
        <p:nvSpPr>
          <p:cNvPr id="22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2855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9"/>
          <p:cNvSpPr/>
          <p:nvPr/>
        </p:nvSpPr>
        <p:spPr>
          <a:xfrm>
            <a:off x="525435" y="850453"/>
            <a:ext cx="2018030" cy="2562225"/>
          </a:xfrm>
          <a:custGeom>
            <a:avLst/>
            <a:gdLst/>
            <a:ahLst/>
            <a:cxnLst/>
            <a:rect l="l" t="t" r="r" b="b"/>
            <a:pathLst>
              <a:path w="2018030" h="2562225">
                <a:moveTo>
                  <a:pt x="1008888" y="0"/>
                </a:moveTo>
                <a:lnTo>
                  <a:pt x="966240" y="1123"/>
                </a:lnTo>
                <a:lnTo>
                  <a:pt x="924044" y="4465"/>
                </a:lnTo>
                <a:lnTo>
                  <a:pt x="882333" y="9980"/>
                </a:lnTo>
                <a:lnTo>
                  <a:pt x="841145" y="17625"/>
                </a:lnTo>
                <a:lnTo>
                  <a:pt x="800512" y="27354"/>
                </a:lnTo>
                <a:lnTo>
                  <a:pt x="760471" y="39123"/>
                </a:lnTo>
                <a:lnTo>
                  <a:pt x="721056" y="52887"/>
                </a:lnTo>
                <a:lnTo>
                  <a:pt x="682302" y="68603"/>
                </a:lnTo>
                <a:lnTo>
                  <a:pt x="644245" y="86226"/>
                </a:lnTo>
                <a:lnTo>
                  <a:pt x="606919" y="105710"/>
                </a:lnTo>
                <a:lnTo>
                  <a:pt x="570360" y="127013"/>
                </a:lnTo>
                <a:lnTo>
                  <a:pt x="534601" y="150088"/>
                </a:lnTo>
                <a:lnTo>
                  <a:pt x="499680" y="174893"/>
                </a:lnTo>
                <a:lnTo>
                  <a:pt x="465629" y="201381"/>
                </a:lnTo>
                <a:lnTo>
                  <a:pt x="432485" y="229510"/>
                </a:lnTo>
                <a:lnTo>
                  <a:pt x="400283" y="259234"/>
                </a:lnTo>
                <a:lnTo>
                  <a:pt x="369057" y="290509"/>
                </a:lnTo>
                <a:lnTo>
                  <a:pt x="338842" y="323290"/>
                </a:lnTo>
                <a:lnTo>
                  <a:pt x="309674" y="357533"/>
                </a:lnTo>
                <a:lnTo>
                  <a:pt x="281588" y="393194"/>
                </a:lnTo>
                <a:lnTo>
                  <a:pt x="254618" y="430228"/>
                </a:lnTo>
                <a:lnTo>
                  <a:pt x="228799" y="468590"/>
                </a:lnTo>
                <a:lnTo>
                  <a:pt x="204167" y="508236"/>
                </a:lnTo>
                <a:lnTo>
                  <a:pt x="180757" y="549122"/>
                </a:lnTo>
                <a:lnTo>
                  <a:pt x="158603" y="591203"/>
                </a:lnTo>
                <a:lnTo>
                  <a:pt x="137741" y="634435"/>
                </a:lnTo>
                <a:lnTo>
                  <a:pt x="118205" y="678773"/>
                </a:lnTo>
                <a:lnTo>
                  <a:pt x="100031" y="724173"/>
                </a:lnTo>
                <a:lnTo>
                  <a:pt x="83254" y="770589"/>
                </a:lnTo>
                <a:lnTo>
                  <a:pt x="67908" y="817979"/>
                </a:lnTo>
                <a:lnTo>
                  <a:pt x="54029" y="866297"/>
                </a:lnTo>
                <a:lnTo>
                  <a:pt x="41652" y="915498"/>
                </a:lnTo>
                <a:lnTo>
                  <a:pt x="30811" y="965540"/>
                </a:lnTo>
                <a:lnTo>
                  <a:pt x="21543" y="1016375"/>
                </a:lnTo>
                <a:lnTo>
                  <a:pt x="13880" y="1067962"/>
                </a:lnTo>
                <a:lnTo>
                  <a:pt x="7860" y="1120254"/>
                </a:lnTo>
                <a:lnTo>
                  <a:pt x="3516" y="1173208"/>
                </a:lnTo>
                <a:lnTo>
                  <a:pt x="885" y="1226778"/>
                </a:lnTo>
                <a:lnTo>
                  <a:pt x="0" y="1280922"/>
                </a:lnTo>
                <a:lnTo>
                  <a:pt x="885" y="1335065"/>
                </a:lnTo>
                <a:lnTo>
                  <a:pt x="3516" y="1388635"/>
                </a:lnTo>
                <a:lnTo>
                  <a:pt x="7860" y="1441589"/>
                </a:lnTo>
                <a:lnTo>
                  <a:pt x="13880" y="1493881"/>
                </a:lnTo>
                <a:lnTo>
                  <a:pt x="21543" y="1545468"/>
                </a:lnTo>
                <a:lnTo>
                  <a:pt x="30811" y="1596303"/>
                </a:lnTo>
                <a:lnTo>
                  <a:pt x="41652" y="1646345"/>
                </a:lnTo>
                <a:lnTo>
                  <a:pt x="54029" y="1695546"/>
                </a:lnTo>
                <a:lnTo>
                  <a:pt x="67908" y="1743864"/>
                </a:lnTo>
                <a:lnTo>
                  <a:pt x="83254" y="1791254"/>
                </a:lnTo>
                <a:lnTo>
                  <a:pt x="100031" y="1837670"/>
                </a:lnTo>
                <a:lnTo>
                  <a:pt x="118205" y="1883070"/>
                </a:lnTo>
                <a:lnTo>
                  <a:pt x="137741" y="1927408"/>
                </a:lnTo>
                <a:lnTo>
                  <a:pt x="158603" y="1970640"/>
                </a:lnTo>
                <a:lnTo>
                  <a:pt x="180757" y="2012721"/>
                </a:lnTo>
                <a:lnTo>
                  <a:pt x="204167" y="2053607"/>
                </a:lnTo>
                <a:lnTo>
                  <a:pt x="228799" y="2093253"/>
                </a:lnTo>
                <a:lnTo>
                  <a:pt x="254618" y="2131615"/>
                </a:lnTo>
                <a:lnTo>
                  <a:pt x="281588" y="2168649"/>
                </a:lnTo>
                <a:lnTo>
                  <a:pt x="309674" y="2204310"/>
                </a:lnTo>
                <a:lnTo>
                  <a:pt x="338842" y="2238553"/>
                </a:lnTo>
                <a:lnTo>
                  <a:pt x="369057" y="2271334"/>
                </a:lnTo>
                <a:lnTo>
                  <a:pt x="400283" y="2302609"/>
                </a:lnTo>
                <a:lnTo>
                  <a:pt x="432485" y="2332333"/>
                </a:lnTo>
                <a:lnTo>
                  <a:pt x="465629" y="2360462"/>
                </a:lnTo>
                <a:lnTo>
                  <a:pt x="499680" y="2386950"/>
                </a:lnTo>
                <a:lnTo>
                  <a:pt x="534601" y="2411755"/>
                </a:lnTo>
                <a:lnTo>
                  <a:pt x="570360" y="2434830"/>
                </a:lnTo>
                <a:lnTo>
                  <a:pt x="606919" y="2456133"/>
                </a:lnTo>
                <a:lnTo>
                  <a:pt x="644245" y="2475617"/>
                </a:lnTo>
                <a:lnTo>
                  <a:pt x="682302" y="2493240"/>
                </a:lnTo>
                <a:lnTo>
                  <a:pt x="721056" y="2508956"/>
                </a:lnTo>
                <a:lnTo>
                  <a:pt x="760471" y="2522720"/>
                </a:lnTo>
                <a:lnTo>
                  <a:pt x="800512" y="2534489"/>
                </a:lnTo>
                <a:lnTo>
                  <a:pt x="841145" y="2544218"/>
                </a:lnTo>
                <a:lnTo>
                  <a:pt x="882333" y="2551863"/>
                </a:lnTo>
                <a:lnTo>
                  <a:pt x="924044" y="2557378"/>
                </a:lnTo>
                <a:lnTo>
                  <a:pt x="966240" y="2560720"/>
                </a:lnTo>
                <a:lnTo>
                  <a:pt x="1008888" y="2561844"/>
                </a:lnTo>
                <a:lnTo>
                  <a:pt x="1051531" y="2560720"/>
                </a:lnTo>
                <a:lnTo>
                  <a:pt x="1093724" y="2557378"/>
                </a:lnTo>
                <a:lnTo>
                  <a:pt x="1135432" y="2551863"/>
                </a:lnTo>
                <a:lnTo>
                  <a:pt x="1176618" y="2544218"/>
                </a:lnTo>
                <a:lnTo>
                  <a:pt x="1217248" y="2534489"/>
                </a:lnTo>
                <a:lnTo>
                  <a:pt x="1257287" y="2522720"/>
                </a:lnTo>
                <a:lnTo>
                  <a:pt x="1296701" y="2508956"/>
                </a:lnTo>
                <a:lnTo>
                  <a:pt x="1335453" y="2493240"/>
                </a:lnTo>
                <a:lnTo>
                  <a:pt x="1373509" y="2475617"/>
                </a:lnTo>
                <a:lnTo>
                  <a:pt x="1410834" y="2456133"/>
                </a:lnTo>
                <a:lnTo>
                  <a:pt x="1447393" y="2434830"/>
                </a:lnTo>
                <a:lnTo>
                  <a:pt x="1483151" y="2411755"/>
                </a:lnTo>
                <a:lnTo>
                  <a:pt x="1518073" y="2386950"/>
                </a:lnTo>
                <a:lnTo>
                  <a:pt x="1552123" y="2360462"/>
                </a:lnTo>
                <a:lnTo>
                  <a:pt x="1585267" y="2332333"/>
                </a:lnTo>
                <a:lnTo>
                  <a:pt x="1617470" y="2302609"/>
                </a:lnTo>
                <a:lnTo>
                  <a:pt x="1648697" y="2271334"/>
                </a:lnTo>
                <a:lnTo>
                  <a:pt x="1678912" y="2238553"/>
                </a:lnTo>
                <a:lnTo>
                  <a:pt x="1708081" y="2204310"/>
                </a:lnTo>
                <a:lnTo>
                  <a:pt x="1736169" y="2168649"/>
                </a:lnTo>
                <a:lnTo>
                  <a:pt x="1763140" y="2131615"/>
                </a:lnTo>
                <a:lnTo>
                  <a:pt x="1788959" y="2093253"/>
                </a:lnTo>
                <a:lnTo>
                  <a:pt x="1813593" y="2053607"/>
                </a:lnTo>
                <a:lnTo>
                  <a:pt x="1837004" y="2012721"/>
                </a:lnTo>
                <a:lnTo>
                  <a:pt x="1859159" y="1970640"/>
                </a:lnTo>
                <a:lnTo>
                  <a:pt x="1880023" y="1927408"/>
                </a:lnTo>
                <a:lnTo>
                  <a:pt x="1899560" y="1883070"/>
                </a:lnTo>
                <a:lnTo>
                  <a:pt x="1917735" y="1837670"/>
                </a:lnTo>
                <a:lnTo>
                  <a:pt x="1934514" y="1791254"/>
                </a:lnTo>
                <a:lnTo>
                  <a:pt x="1949860" y="1743864"/>
                </a:lnTo>
                <a:lnTo>
                  <a:pt x="1963741" y="1695546"/>
                </a:lnTo>
                <a:lnTo>
                  <a:pt x="1976119" y="1646345"/>
                </a:lnTo>
                <a:lnTo>
                  <a:pt x="1986960" y="1596303"/>
                </a:lnTo>
                <a:lnTo>
                  <a:pt x="1996230" y="1545468"/>
                </a:lnTo>
                <a:lnTo>
                  <a:pt x="2003893" y="1493881"/>
                </a:lnTo>
                <a:lnTo>
                  <a:pt x="2009914" y="1441589"/>
                </a:lnTo>
                <a:lnTo>
                  <a:pt x="2014258" y="1388635"/>
                </a:lnTo>
                <a:lnTo>
                  <a:pt x="2016890" y="1335065"/>
                </a:lnTo>
                <a:lnTo>
                  <a:pt x="2017776" y="1280922"/>
                </a:lnTo>
                <a:lnTo>
                  <a:pt x="2016890" y="1226778"/>
                </a:lnTo>
                <a:lnTo>
                  <a:pt x="2014258" y="1173208"/>
                </a:lnTo>
                <a:lnTo>
                  <a:pt x="2009914" y="1120254"/>
                </a:lnTo>
                <a:lnTo>
                  <a:pt x="2003893" y="1067962"/>
                </a:lnTo>
                <a:lnTo>
                  <a:pt x="1996230" y="1016375"/>
                </a:lnTo>
                <a:lnTo>
                  <a:pt x="1986960" y="965540"/>
                </a:lnTo>
                <a:lnTo>
                  <a:pt x="1976119" y="915498"/>
                </a:lnTo>
                <a:lnTo>
                  <a:pt x="1963741" y="866297"/>
                </a:lnTo>
                <a:lnTo>
                  <a:pt x="1949860" y="817979"/>
                </a:lnTo>
                <a:lnTo>
                  <a:pt x="1934514" y="770589"/>
                </a:lnTo>
                <a:lnTo>
                  <a:pt x="1917735" y="724173"/>
                </a:lnTo>
                <a:lnTo>
                  <a:pt x="1899560" y="678773"/>
                </a:lnTo>
                <a:lnTo>
                  <a:pt x="1880023" y="634435"/>
                </a:lnTo>
                <a:lnTo>
                  <a:pt x="1859159" y="591203"/>
                </a:lnTo>
                <a:lnTo>
                  <a:pt x="1837004" y="549122"/>
                </a:lnTo>
                <a:lnTo>
                  <a:pt x="1813593" y="508236"/>
                </a:lnTo>
                <a:lnTo>
                  <a:pt x="1788959" y="468590"/>
                </a:lnTo>
                <a:lnTo>
                  <a:pt x="1763140" y="430228"/>
                </a:lnTo>
                <a:lnTo>
                  <a:pt x="1736169" y="393194"/>
                </a:lnTo>
                <a:lnTo>
                  <a:pt x="1708081" y="357533"/>
                </a:lnTo>
                <a:lnTo>
                  <a:pt x="1678912" y="323290"/>
                </a:lnTo>
                <a:lnTo>
                  <a:pt x="1648697" y="290509"/>
                </a:lnTo>
                <a:lnTo>
                  <a:pt x="1617470" y="259234"/>
                </a:lnTo>
                <a:lnTo>
                  <a:pt x="1585267" y="229510"/>
                </a:lnTo>
                <a:lnTo>
                  <a:pt x="1552123" y="201381"/>
                </a:lnTo>
                <a:lnTo>
                  <a:pt x="1518073" y="174893"/>
                </a:lnTo>
                <a:lnTo>
                  <a:pt x="1483151" y="150088"/>
                </a:lnTo>
                <a:lnTo>
                  <a:pt x="1447393" y="127013"/>
                </a:lnTo>
                <a:lnTo>
                  <a:pt x="1410834" y="105710"/>
                </a:lnTo>
                <a:lnTo>
                  <a:pt x="1373509" y="86226"/>
                </a:lnTo>
                <a:lnTo>
                  <a:pt x="1335453" y="68603"/>
                </a:lnTo>
                <a:lnTo>
                  <a:pt x="1296701" y="52887"/>
                </a:lnTo>
                <a:lnTo>
                  <a:pt x="1257287" y="39123"/>
                </a:lnTo>
                <a:lnTo>
                  <a:pt x="1217248" y="27354"/>
                </a:lnTo>
                <a:lnTo>
                  <a:pt x="1176618" y="17625"/>
                </a:lnTo>
                <a:lnTo>
                  <a:pt x="1135432" y="9980"/>
                </a:lnTo>
                <a:lnTo>
                  <a:pt x="1093724" y="4465"/>
                </a:lnTo>
                <a:lnTo>
                  <a:pt x="1051531" y="1123"/>
                </a:lnTo>
                <a:lnTo>
                  <a:pt x="1008888" y="0"/>
                </a:lnTo>
                <a:close/>
              </a:path>
            </a:pathLst>
          </a:custGeom>
          <a:solidFill>
            <a:srgbClr val="4F81BC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ami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7" t="26640"/>
          <a:stretch/>
        </p:blipFill>
        <p:spPr bwMode="auto">
          <a:xfrm>
            <a:off x="843270" y="1363921"/>
            <a:ext cx="1475581" cy="15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596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600" dirty="0">
                <a:solidFill>
                  <a:srgbClr val="002060"/>
                </a:solidFill>
                <a:latin typeface="Caladea"/>
              </a:rPr>
              <a:t>Some thoughts on the principles of bituminous pavement design 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816383" y="1011729"/>
            <a:ext cx="3802207" cy="1856700"/>
            <a:chOff x="2043226" y="1126436"/>
            <a:chExt cx="3802207" cy="1856700"/>
          </a:xfrm>
        </p:grpSpPr>
        <p:sp>
          <p:nvSpPr>
            <p:cNvPr id="8" name="object 8"/>
            <p:cNvSpPr/>
            <p:nvPr/>
          </p:nvSpPr>
          <p:spPr>
            <a:xfrm>
              <a:off x="2043226" y="1126436"/>
              <a:ext cx="335280" cy="3703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54061" y="1610794"/>
              <a:ext cx="348193" cy="3319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/>
            <p:cNvSpPr/>
            <p:nvPr/>
          </p:nvSpPr>
          <p:spPr>
            <a:xfrm>
              <a:off x="3658956" y="2519629"/>
              <a:ext cx="448055" cy="4495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/>
            <p:cNvSpPr/>
            <p:nvPr/>
          </p:nvSpPr>
          <p:spPr>
            <a:xfrm>
              <a:off x="5409843" y="2546701"/>
              <a:ext cx="435590" cy="4364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5"/>
          <p:cNvSpPr/>
          <p:nvPr/>
        </p:nvSpPr>
        <p:spPr>
          <a:xfrm>
            <a:off x="2798591" y="2398465"/>
            <a:ext cx="405449" cy="356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736025" y="3343140"/>
            <a:ext cx="400812" cy="396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3286946" y="724954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N" dirty="0"/>
          </a:p>
          <a:p>
            <a:r>
              <a:rPr lang="en-IN" dirty="0" smtClean="0"/>
              <a:t>Dr. </a:t>
            </a:r>
            <a:r>
              <a:rPr lang="en-IN" dirty="0" err="1" smtClean="0"/>
              <a:t>Animesh</a:t>
            </a:r>
            <a:r>
              <a:rPr lang="en-IN" dirty="0" smtClean="0"/>
              <a:t> Das</a:t>
            </a:r>
            <a:endParaRPr lang="en-IN" dirty="0"/>
          </a:p>
          <a:p>
            <a:pPr>
              <a:spcBef>
                <a:spcPts val="600"/>
              </a:spcBef>
            </a:pPr>
            <a:r>
              <a:rPr lang="en-IN" dirty="0"/>
              <a:t>Professor  </a:t>
            </a:r>
          </a:p>
          <a:p>
            <a:r>
              <a:rPr lang="en-IN" dirty="0"/>
              <a:t>Department  of  Civil Engineering</a:t>
            </a:r>
          </a:p>
          <a:p>
            <a:r>
              <a:rPr lang="en-IN" dirty="0"/>
              <a:t>IIT Kanpur.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00799" y="2339772"/>
            <a:ext cx="1443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Maximum participants attended - 75</a:t>
            </a:r>
          </a:p>
          <a:p>
            <a:endParaRPr lang="en-IN" dirty="0"/>
          </a:p>
        </p:txBody>
      </p:sp>
      <p:sp>
        <p:nvSpPr>
          <p:cNvPr id="16" name="Rectangle 15"/>
          <p:cNvSpPr/>
          <p:nvPr/>
        </p:nvSpPr>
        <p:spPr>
          <a:xfrm>
            <a:off x="3226808" y="2345494"/>
            <a:ext cx="1406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March 5, </a:t>
            </a:r>
          </a:p>
          <a:p>
            <a:r>
              <a:rPr lang="en-IN" dirty="0"/>
              <a:t>4</a:t>
            </a:r>
            <a:r>
              <a:rPr lang="en-IN" dirty="0" smtClean="0"/>
              <a:t>:00 p.m. to 5:00 p.m.</a:t>
            </a:r>
          </a:p>
          <a:p>
            <a:endParaRPr lang="en-IN" dirty="0"/>
          </a:p>
        </p:txBody>
      </p:sp>
      <p:sp>
        <p:nvSpPr>
          <p:cNvPr id="17" name="Rectangle 16"/>
          <p:cNvSpPr/>
          <p:nvPr/>
        </p:nvSpPr>
        <p:spPr>
          <a:xfrm>
            <a:off x="6533878" y="2406538"/>
            <a:ext cx="2733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Meeting ID: 945 7525 2281</a:t>
            </a:r>
            <a:br>
              <a:rPr lang="en-IN" dirty="0"/>
            </a:br>
            <a:r>
              <a:rPr lang="en-IN" dirty="0"/>
              <a:t>Passcode: 614580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87961" y="3355435"/>
            <a:ext cx="5507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Pavement design principles</a:t>
            </a:r>
            <a:endParaRPr lang="en-IN" dirty="0"/>
          </a:p>
        </p:txBody>
      </p:sp>
      <p:sp>
        <p:nvSpPr>
          <p:cNvPr id="19" name="object 3"/>
          <p:cNvSpPr/>
          <p:nvPr/>
        </p:nvSpPr>
        <p:spPr>
          <a:xfrm>
            <a:off x="1048363" y="827687"/>
            <a:ext cx="7028180" cy="32384"/>
          </a:xfrm>
          <a:custGeom>
            <a:avLst/>
            <a:gdLst/>
            <a:ahLst/>
            <a:cxnLst/>
            <a:rect l="l" t="t" r="r" b="b"/>
            <a:pathLst>
              <a:path w="7028180" h="32384">
                <a:moveTo>
                  <a:pt x="0" y="0"/>
                </a:moveTo>
                <a:lnTo>
                  <a:pt x="7028180" y="32257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544941" y="4168348"/>
            <a:ext cx="2018030" cy="2562225"/>
          </a:xfrm>
          <a:custGeom>
            <a:avLst/>
            <a:gdLst/>
            <a:ahLst/>
            <a:cxnLst/>
            <a:rect l="l" t="t" r="r" b="b"/>
            <a:pathLst>
              <a:path w="2018030" h="2562225">
                <a:moveTo>
                  <a:pt x="1008888" y="0"/>
                </a:moveTo>
                <a:lnTo>
                  <a:pt x="966240" y="1123"/>
                </a:lnTo>
                <a:lnTo>
                  <a:pt x="924044" y="4465"/>
                </a:lnTo>
                <a:lnTo>
                  <a:pt x="882333" y="9980"/>
                </a:lnTo>
                <a:lnTo>
                  <a:pt x="841145" y="17625"/>
                </a:lnTo>
                <a:lnTo>
                  <a:pt x="800512" y="27354"/>
                </a:lnTo>
                <a:lnTo>
                  <a:pt x="760471" y="39123"/>
                </a:lnTo>
                <a:lnTo>
                  <a:pt x="721056" y="52887"/>
                </a:lnTo>
                <a:lnTo>
                  <a:pt x="682302" y="68603"/>
                </a:lnTo>
                <a:lnTo>
                  <a:pt x="644245" y="86226"/>
                </a:lnTo>
                <a:lnTo>
                  <a:pt x="606919" y="105710"/>
                </a:lnTo>
                <a:lnTo>
                  <a:pt x="570360" y="127013"/>
                </a:lnTo>
                <a:lnTo>
                  <a:pt x="534601" y="150088"/>
                </a:lnTo>
                <a:lnTo>
                  <a:pt x="499680" y="174893"/>
                </a:lnTo>
                <a:lnTo>
                  <a:pt x="465629" y="201381"/>
                </a:lnTo>
                <a:lnTo>
                  <a:pt x="432485" y="229510"/>
                </a:lnTo>
                <a:lnTo>
                  <a:pt x="400283" y="259234"/>
                </a:lnTo>
                <a:lnTo>
                  <a:pt x="369057" y="290509"/>
                </a:lnTo>
                <a:lnTo>
                  <a:pt x="338842" y="323290"/>
                </a:lnTo>
                <a:lnTo>
                  <a:pt x="309674" y="357533"/>
                </a:lnTo>
                <a:lnTo>
                  <a:pt x="281588" y="393194"/>
                </a:lnTo>
                <a:lnTo>
                  <a:pt x="254618" y="430228"/>
                </a:lnTo>
                <a:lnTo>
                  <a:pt x="228799" y="468590"/>
                </a:lnTo>
                <a:lnTo>
                  <a:pt x="204167" y="508236"/>
                </a:lnTo>
                <a:lnTo>
                  <a:pt x="180757" y="549122"/>
                </a:lnTo>
                <a:lnTo>
                  <a:pt x="158603" y="591203"/>
                </a:lnTo>
                <a:lnTo>
                  <a:pt x="137741" y="634435"/>
                </a:lnTo>
                <a:lnTo>
                  <a:pt x="118205" y="678773"/>
                </a:lnTo>
                <a:lnTo>
                  <a:pt x="100031" y="724173"/>
                </a:lnTo>
                <a:lnTo>
                  <a:pt x="83254" y="770589"/>
                </a:lnTo>
                <a:lnTo>
                  <a:pt x="67908" y="817979"/>
                </a:lnTo>
                <a:lnTo>
                  <a:pt x="54029" y="866297"/>
                </a:lnTo>
                <a:lnTo>
                  <a:pt x="41652" y="915498"/>
                </a:lnTo>
                <a:lnTo>
                  <a:pt x="30811" y="965540"/>
                </a:lnTo>
                <a:lnTo>
                  <a:pt x="21543" y="1016375"/>
                </a:lnTo>
                <a:lnTo>
                  <a:pt x="13880" y="1067962"/>
                </a:lnTo>
                <a:lnTo>
                  <a:pt x="7860" y="1120254"/>
                </a:lnTo>
                <a:lnTo>
                  <a:pt x="3516" y="1173208"/>
                </a:lnTo>
                <a:lnTo>
                  <a:pt x="885" y="1226778"/>
                </a:lnTo>
                <a:lnTo>
                  <a:pt x="0" y="1280922"/>
                </a:lnTo>
                <a:lnTo>
                  <a:pt x="885" y="1335065"/>
                </a:lnTo>
                <a:lnTo>
                  <a:pt x="3516" y="1388635"/>
                </a:lnTo>
                <a:lnTo>
                  <a:pt x="7860" y="1441589"/>
                </a:lnTo>
                <a:lnTo>
                  <a:pt x="13880" y="1493881"/>
                </a:lnTo>
                <a:lnTo>
                  <a:pt x="21543" y="1545468"/>
                </a:lnTo>
                <a:lnTo>
                  <a:pt x="30811" y="1596303"/>
                </a:lnTo>
                <a:lnTo>
                  <a:pt x="41652" y="1646345"/>
                </a:lnTo>
                <a:lnTo>
                  <a:pt x="54029" y="1695546"/>
                </a:lnTo>
                <a:lnTo>
                  <a:pt x="67908" y="1743864"/>
                </a:lnTo>
                <a:lnTo>
                  <a:pt x="83254" y="1791254"/>
                </a:lnTo>
                <a:lnTo>
                  <a:pt x="100031" y="1837670"/>
                </a:lnTo>
                <a:lnTo>
                  <a:pt x="118205" y="1883070"/>
                </a:lnTo>
                <a:lnTo>
                  <a:pt x="137741" y="1927408"/>
                </a:lnTo>
                <a:lnTo>
                  <a:pt x="158603" y="1970640"/>
                </a:lnTo>
                <a:lnTo>
                  <a:pt x="180757" y="2012721"/>
                </a:lnTo>
                <a:lnTo>
                  <a:pt x="204167" y="2053607"/>
                </a:lnTo>
                <a:lnTo>
                  <a:pt x="228799" y="2093253"/>
                </a:lnTo>
                <a:lnTo>
                  <a:pt x="254618" y="2131615"/>
                </a:lnTo>
                <a:lnTo>
                  <a:pt x="281588" y="2168649"/>
                </a:lnTo>
                <a:lnTo>
                  <a:pt x="309674" y="2204310"/>
                </a:lnTo>
                <a:lnTo>
                  <a:pt x="338842" y="2238553"/>
                </a:lnTo>
                <a:lnTo>
                  <a:pt x="369057" y="2271334"/>
                </a:lnTo>
                <a:lnTo>
                  <a:pt x="400283" y="2302609"/>
                </a:lnTo>
                <a:lnTo>
                  <a:pt x="432485" y="2332333"/>
                </a:lnTo>
                <a:lnTo>
                  <a:pt x="465629" y="2360462"/>
                </a:lnTo>
                <a:lnTo>
                  <a:pt x="499680" y="2386950"/>
                </a:lnTo>
                <a:lnTo>
                  <a:pt x="534601" y="2411755"/>
                </a:lnTo>
                <a:lnTo>
                  <a:pt x="570360" y="2434830"/>
                </a:lnTo>
                <a:lnTo>
                  <a:pt x="606919" y="2456133"/>
                </a:lnTo>
                <a:lnTo>
                  <a:pt x="644245" y="2475617"/>
                </a:lnTo>
                <a:lnTo>
                  <a:pt x="682302" y="2493240"/>
                </a:lnTo>
                <a:lnTo>
                  <a:pt x="721056" y="2508956"/>
                </a:lnTo>
                <a:lnTo>
                  <a:pt x="760471" y="2522720"/>
                </a:lnTo>
                <a:lnTo>
                  <a:pt x="800512" y="2534489"/>
                </a:lnTo>
                <a:lnTo>
                  <a:pt x="841145" y="2544218"/>
                </a:lnTo>
                <a:lnTo>
                  <a:pt x="882333" y="2551863"/>
                </a:lnTo>
                <a:lnTo>
                  <a:pt x="924044" y="2557378"/>
                </a:lnTo>
                <a:lnTo>
                  <a:pt x="966240" y="2560720"/>
                </a:lnTo>
                <a:lnTo>
                  <a:pt x="1008888" y="2561844"/>
                </a:lnTo>
                <a:lnTo>
                  <a:pt x="1051531" y="2560720"/>
                </a:lnTo>
                <a:lnTo>
                  <a:pt x="1093724" y="2557378"/>
                </a:lnTo>
                <a:lnTo>
                  <a:pt x="1135432" y="2551863"/>
                </a:lnTo>
                <a:lnTo>
                  <a:pt x="1176618" y="2544218"/>
                </a:lnTo>
                <a:lnTo>
                  <a:pt x="1217248" y="2534489"/>
                </a:lnTo>
                <a:lnTo>
                  <a:pt x="1257287" y="2522720"/>
                </a:lnTo>
                <a:lnTo>
                  <a:pt x="1296701" y="2508956"/>
                </a:lnTo>
                <a:lnTo>
                  <a:pt x="1335453" y="2493240"/>
                </a:lnTo>
                <a:lnTo>
                  <a:pt x="1373509" y="2475617"/>
                </a:lnTo>
                <a:lnTo>
                  <a:pt x="1410834" y="2456133"/>
                </a:lnTo>
                <a:lnTo>
                  <a:pt x="1447393" y="2434830"/>
                </a:lnTo>
                <a:lnTo>
                  <a:pt x="1483151" y="2411755"/>
                </a:lnTo>
                <a:lnTo>
                  <a:pt x="1518073" y="2386950"/>
                </a:lnTo>
                <a:lnTo>
                  <a:pt x="1552123" y="2360462"/>
                </a:lnTo>
                <a:lnTo>
                  <a:pt x="1585267" y="2332333"/>
                </a:lnTo>
                <a:lnTo>
                  <a:pt x="1617470" y="2302609"/>
                </a:lnTo>
                <a:lnTo>
                  <a:pt x="1648697" y="2271334"/>
                </a:lnTo>
                <a:lnTo>
                  <a:pt x="1678912" y="2238553"/>
                </a:lnTo>
                <a:lnTo>
                  <a:pt x="1708081" y="2204310"/>
                </a:lnTo>
                <a:lnTo>
                  <a:pt x="1736169" y="2168649"/>
                </a:lnTo>
                <a:lnTo>
                  <a:pt x="1763140" y="2131615"/>
                </a:lnTo>
                <a:lnTo>
                  <a:pt x="1788959" y="2093253"/>
                </a:lnTo>
                <a:lnTo>
                  <a:pt x="1813593" y="2053607"/>
                </a:lnTo>
                <a:lnTo>
                  <a:pt x="1837004" y="2012721"/>
                </a:lnTo>
                <a:lnTo>
                  <a:pt x="1859159" y="1970640"/>
                </a:lnTo>
                <a:lnTo>
                  <a:pt x="1880023" y="1927408"/>
                </a:lnTo>
                <a:lnTo>
                  <a:pt x="1899560" y="1883070"/>
                </a:lnTo>
                <a:lnTo>
                  <a:pt x="1917735" y="1837670"/>
                </a:lnTo>
                <a:lnTo>
                  <a:pt x="1934514" y="1791254"/>
                </a:lnTo>
                <a:lnTo>
                  <a:pt x="1949860" y="1743864"/>
                </a:lnTo>
                <a:lnTo>
                  <a:pt x="1963741" y="1695546"/>
                </a:lnTo>
                <a:lnTo>
                  <a:pt x="1976119" y="1646345"/>
                </a:lnTo>
                <a:lnTo>
                  <a:pt x="1986960" y="1596303"/>
                </a:lnTo>
                <a:lnTo>
                  <a:pt x="1996230" y="1545468"/>
                </a:lnTo>
                <a:lnTo>
                  <a:pt x="2003893" y="1493881"/>
                </a:lnTo>
                <a:lnTo>
                  <a:pt x="2009914" y="1441589"/>
                </a:lnTo>
                <a:lnTo>
                  <a:pt x="2014258" y="1388635"/>
                </a:lnTo>
                <a:lnTo>
                  <a:pt x="2016890" y="1335065"/>
                </a:lnTo>
                <a:lnTo>
                  <a:pt x="2017776" y="1280922"/>
                </a:lnTo>
                <a:lnTo>
                  <a:pt x="2016890" y="1226778"/>
                </a:lnTo>
                <a:lnTo>
                  <a:pt x="2014258" y="1173208"/>
                </a:lnTo>
                <a:lnTo>
                  <a:pt x="2009914" y="1120254"/>
                </a:lnTo>
                <a:lnTo>
                  <a:pt x="2003893" y="1067962"/>
                </a:lnTo>
                <a:lnTo>
                  <a:pt x="1996230" y="1016375"/>
                </a:lnTo>
                <a:lnTo>
                  <a:pt x="1986960" y="965540"/>
                </a:lnTo>
                <a:lnTo>
                  <a:pt x="1976119" y="915498"/>
                </a:lnTo>
                <a:lnTo>
                  <a:pt x="1963741" y="866297"/>
                </a:lnTo>
                <a:lnTo>
                  <a:pt x="1949860" y="817979"/>
                </a:lnTo>
                <a:lnTo>
                  <a:pt x="1934514" y="770589"/>
                </a:lnTo>
                <a:lnTo>
                  <a:pt x="1917735" y="724173"/>
                </a:lnTo>
                <a:lnTo>
                  <a:pt x="1899560" y="678773"/>
                </a:lnTo>
                <a:lnTo>
                  <a:pt x="1880023" y="634435"/>
                </a:lnTo>
                <a:lnTo>
                  <a:pt x="1859159" y="591203"/>
                </a:lnTo>
                <a:lnTo>
                  <a:pt x="1837004" y="549122"/>
                </a:lnTo>
                <a:lnTo>
                  <a:pt x="1813593" y="508236"/>
                </a:lnTo>
                <a:lnTo>
                  <a:pt x="1788959" y="468590"/>
                </a:lnTo>
                <a:lnTo>
                  <a:pt x="1763140" y="430228"/>
                </a:lnTo>
                <a:lnTo>
                  <a:pt x="1736169" y="393194"/>
                </a:lnTo>
                <a:lnTo>
                  <a:pt x="1708081" y="357533"/>
                </a:lnTo>
                <a:lnTo>
                  <a:pt x="1678912" y="323290"/>
                </a:lnTo>
                <a:lnTo>
                  <a:pt x="1648697" y="290509"/>
                </a:lnTo>
                <a:lnTo>
                  <a:pt x="1617470" y="259234"/>
                </a:lnTo>
                <a:lnTo>
                  <a:pt x="1585267" y="229510"/>
                </a:lnTo>
                <a:lnTo>
                  <a:pt x="1552123" y="201381"/>
                </a:lnTo>
                <a:lnTo>
                  <a:pt x="1518073" y="174893"/>
                </a:lnTo>
                <a:lnTo>
                  <a:pt x="1483151" y="150088"/>
                </a:lnTo>
                <a:lnTo>
                  <a:pt x="1447393" y="127013"/>
                </a:lnTo>
                <a:lnTo>
                  <a:pt x="1410834" y="105710"/>
                </a:lnTo>
                <a:lnTo>
                  <a:pt x="1373509" y="86226"/>
                </a:lnTo>
                <a:lnTo>
                  <a:pt x="1335453" y="68603"/>
                </a:lnTo>
                <a:lnTo>
                  <a:pt x="1296701" y="52887"/>
                </a:lnTo>
                <a:lnTo>
                  <a:pt x="1257287" y="39123"/>
                </a:lnTo>
                <a:lnTo>
                  <a:pt x="1217248" y="27354"/>
                </a:lnTo>
                <a:lnTo>
                  <a:pt x="1176618" y="17625"/>
                </a:lnTo>
                <a:lnTo>
                  <a:pt x="1135432" y="9980"/>
                </a:lnTo>
                <a:lnTo>
                  <a:pt x="1093724" y="4465"/>
                </a:lnTo>
                <a:lnTo>
                  <a:pt x="1051531" y="1123"/>
                </a:lnTo>
                <a:lnTo>
                  <a:pt x="1008888" y="0"/>
                </a:lnTo>
                <a:close/>
              </a:path>
            </a:pathLst>
          </a:custGeom>
          <a:solidFill>
            <a:srgbClr val="4F81BC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47657" t="42708" r="25988" b="5208"/>
          <a:stretch/>
        </p:blipFill>
        <p:spPr>
          <a:xfrm>
            <a:off x="881781" y="4582359"/>
            <a:ext cx="1398560" cy="155395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8366" y="3697481"/>
            <a:ext cx="8915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600" dirty="0" smtClean="0">
                <a:solidFill>
                  <a:srgbClr val="002060"/>
                </a:solidFill>
                <a:latin typeface="Caladea"/>
              </a:rPr>
              <a:t>Overview and Importance of Road Safety</a:t>
            </a:r>
            <a:endParaRPr lang="en-IN" sz="2600" dirty="0">
              <a:solidFill>
                <a:srgbClr val="002060"/>
              </a:solidFill>
              <a:latin typeface="Caladea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1172210" y="4079108"/>
            <a:ext cx="7028180" cy="32384"/>
          </a:xfrm>
          <a:custGeom>
            <a:avLst/>
            <a:gdLst/>
            <a:ahLst/>
            <a:cxnLst/>
            <a:rect l="l" t="t" r="r" b="b"/>
            <a:pathLst>
              <a:path w="7028180" h="32384">
                <a:moveTo>
                  <a:pt x="0" y="0"/>
                </a:moveTo>
                <a:lnTo>
                  <a:pt x="7028180" y="32257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7"/>
          <p:cNvGrpSpPr/>
          <p:nvPr/>
        </p:nvGrpSpPr>
        <p:grpSpPr>
          <a:xfrm>
            <a:off x="2742506" y="4200803"/>
            <a:ext cx="3925825" cy="1870986"/>
            <a:chOff x="2054061" y="912445"/>
            <a:chExt cx="3925825" cy="1870986"/>
          </a:xfrm>
        </p:grpSpPr>
        <p:sp>
          <p:nvSpPr>
            <p:cNvPr id="25" name="object 8"/>
            <p:cNvSpPr/>
            <p:nvPr/>
          </p:nvSpPr>
          <p:spPr>
            <a:xfrm>
              <a:off x="2060177" y="912445"/>
              <a:ext cx="335280" cy="3703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9"/>
            <p:cNvSpPr/>
            <p:nvPr/>
          </p:nvSpPr>
          <p:spPr>
            <a:xfrm>
              <a:off x="2054061" y="1610794"/>
              <a:ext cx="348193" cy="3319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"/>
            <p:cNvSpPr/>
            <p:nvPr/>
          </p:nvSpPr>
          <p:spPr>
            <a:xfrm>
              <a:off x="3649981" y="2333852"/>
              <a:ext cx="448055" cy="4495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2"/>
            <p:cNvSpPr/>
            <p:nvPr/>
          </p:nvSpPr>
          <p:spPr>
            <a:xfrm>
              <a:off x="5544296" y="2302148"/>
              <a:ext cx="435590" cy="4364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5"/>
          <p:cNvSpPr/>
          <p:nvPr/>
        </p:nvSpPr>
        <p:spPr>
          <a:xfrm>
            <a:off x="2726821" y="5530241"/>
            <a:ext cx="405449" cy="356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4"/>
          <p:cNvSpPr/>
          <p:nvPr/>
        </p:nvSpPr>
        <p:spPr>
          <a:xfrm>
            <a:off x="2673103" y="6120184"/>
            <a:ext cx="400812" cy="396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Rectangle 30"/>
          <p:cNvSpPr/>
          <p:nvPr/>
        </p:nvSpPr>
        <p:spPr>
          <a:xfrm>
            <a:off x="3184048" y="3834309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N" dirty="0"/>
          </a:p>
          <a:p>
            <a:r>
              <a:rPr lang="en-IN" dirty="0" smtClean="0"/>
              <a:t>Dr. </a:t>
            </a:r>
            <a:r>
              <a:rPr lang="en-IN" dirty="0" err="1" smtClean="0"/>
              <a:t>Udit</a:t>
            </a:r>
            <a:r>
              <a:rPr lang="en-IN" dirty="0" smtClean="0"/>
              <a:t> Jain</a:t>
            </a:r>
            <a:endParaRPr lang="en-IN" dirty="0"/>
          </a:p>
          <a:p>
            <a:pPr>
              <a:spcBef>
                <a:spcPts val="600"/>
              </a:spcBef>
            </a:pPr>
            <a:r>
              <a:rPr lang="en-IN" dirty="0" smtClean="0"/>
              <a:t>Assistant Professor  </a:t>
            </a:r>
            <a:endParaRPr lang="en-IN" dirty="0"/>
          </a:p>
          <a:p>
            <a:r>
              <a:rPr lang="en-IN" dirty="0"/>
              <a:t>Department  of  Civil Engineering</a:t>
            </a:r>
          </a:p>
          <a:p>
            <a:r>
              <a:rPr lang="en-IN" dirty="0" smtClean="0"/>
              <a:t>VNIT Nagpur</a:t>
            </a:r>
            <a:endParaRPr lang="en-IN" dirty="0"/>
          </a:p>
        </p:txBody>
      </p:sp>
      <p:sp>
        <p:nvSpPr>
          <p:cNvPr id="32" name="Rectangle 31"/>
          <p:cNvSpPr/>
          <p:nvPr/>
        </p:nvSpPr>
        <p:spPr>
          <a:xfrm>
            <a:off x="4788862" y="5306016"/>
            <a:ext cx="1443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Maximum participants attended - 50</a:t>
            </a:r>
          </a:p>
          <a:p>
            <a:endParaRPr lang="en-IN" dirty="0"/>
          </a:p>
        </p:txBody>
      </p:sp>
      <p:sp>
        <p:nvSpPr>
          <p:cNvPr id="33" name="Rectangle 32"/>
          <p:cNvSpPr/>
          <p:nvPr/>
        </p:nvSpPr>
        <p:spPr>
          <a:xfrm>
            <a:off x="3083902" y="5355593"/>
            <a:ext cx="1406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March 19, </a:t>
            </a:r>
          </a:p>
          <a:p>
            <a:r>
              <a:rPr lang="en-IN" dirty="0" smtClean="0"/>
              <a:t>4:30 p.m. to 5:30 p.m.</a:t>
            </a:r>
          </a:p>
          <a:p>
            <a:endParaRPr lang="en-IN" dirty="0"/>
          </a:p>
        </p:txBody>
      </p:sp>
      <p:sp>
        <p:nvSpPr>
          <p:cNvPr id="34" name="Rectangle 33"/>
          <p:cNvSpPr/>
          <p:nvPr/>
        </p:nvSpPr>
        <p:spPr>
          <a:xfrm>
            <a:off x="6668331" y="5585542"/>
            <a:ext cx="1486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w</a:t>
            </a:r>
            <a:r>
              <a:rPr lang="en-IN" dirty="0" err="1" smtClean="0"/>
              <a:t>hq-nzpg-cyg</a:t>
            </a:r>
            <a:endParaRPr lang="en-IN" dirty="0"/>
          </a:p>
        </p:txBody>
      </p:sp>
      <p:sp>
        <p:nvSpPr>
          <p:cNvPr id="35" name="Rectangle 34"/>
          <p:cNvSpPr/>
          <p:nvPr/>
        </p:nvSpPr>
        <p:spPr>
          <a:xfrm>
            <a:off x="3083902" y="6181830"/>
            <a:ext cx="5507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Road safety – concerns and solutions</a:t>
            </a:r>
            <a:endParaRPr lang="en-IN" dirty="0"/>
          </a:p>
        </p:txBody>
      </p:sp>
      <p:sp>
        <p:nvSpPr>
          <p:cNvPr id="36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5465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8" y="29653"/>
            <a:ext cx="8960002" cy="400110"/>
          </a:xfrm>
        </p:spPr>
        <p:txBody>
          <a:bodyPr/>
          <a:lstStyle/>
          <a:p>
            <a:pPr algn="ctr"/>
            <a:r>
              <a:rPr lang="en-IN" b="0" dirty="0" smtClean="0"/>
              <a:t>Travel Time Reliability (TTR) Estimation and Forecasting</a:t>
            </a:r>
            <a:endParaRPr lang="en-IN" dirty="0"/>
          </a:p>
        </p:txBody>
      </p:sp>
      <p:sp>
        <p:nvSpPr>
          <p:cNvPr id="5" name="object 3"/>
          <p:cNvSpPr/>
          <p:nvPr/>
        </p:nvSpPr>
        <p:spPr>
          <a:xfrm>
            <a:off x="949891" y="470073"/>
            <a:ext cx="7028180" cy="32384"/>
          </a:xfrm>
          <a:custGeom>
            <a:avLst/>
            <a:gdLst/>
            <a:ahLst/>
            <a:cxnLst/>
            <a:rect l="l" t="t" r="r" b="b"/>
            <a:pathLst>
              <a:path w="7028180" h="32384">
                <a:moveTo>
                  <a:pt x="0" y="0"/>
                </a:moveTo>
                <a:lnTo>
                  <a:pt x="7028180" y="32257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7"/>
          <p:cNvGrpSpPr/>
          <p:nvPr/>
        </p:nvGrpSpPr>
        <p:grpSpPr>
          <a:xfrm>
            <a:off x="2369307" y="793355"/>
            <a:ext cx="4653735" cy="2008040"/>
            <a:chOff x="2392772" y="634574"/>
            <a:chExt cx="4653735" cy="2008040"/>
          </a:xfrm>
        </p:grpSpPr>
        <p:sp>
          <p:nvSpPr>
            <p:cNvPr id="7" name="object 8"/>
            <p:cNvSpPr/>
            <p:nvPr/>
          </p:nvSpPr>
          <p:spPr>
            <a:xfrm>
              <a:off x="2392772" y="634574"/>
              <a:ext cx="335280" cy="3703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/>
            <p:cNvSpPr/>
            <p:nvPr/>
          </p:nvSpPr>
          <p:spPr>
            <a:xfrm>
              <a:off x="2403432" y="1250667"/>
              <a:ext cx="348193" cy="3319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4340351" y="2193035"/>
              <a:ext cx="448055" cy="4495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6610917" y="2164933"/>
              <a:ext cx="435590" cy="4364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4"/>
          <p:cNvSpPr/>
          <p:nvPr/>
        </p:nvSpPr>
        <p:spPr>
          <a:xfrm>
            <a:off x="3099142" y="3486395"/>
            <a:ext cx="400812" cy="396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4882968" y="2249303"/>
            <a:ext cx="14065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Maximum participants attended - 80</a:t>
            </a:r>
          </a:p>
          <a:p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2951176" y="2286066"/>
            <a:ext cx="1406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March 12, </a:t>
            </a:r>
          </a:p>
          <a:p>
            <a:r>
              <a:rPr lang="en-IN" dirty="0" smtClean="0"/>
              <a:t>8:00 p.m. to 9:00 p.m.</a:t>
            </a:r>
          </a:p>
          <a:p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3523794" y="3486395"/>
            <a:ext cx="5507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Issues in using simulation models for estimation </a:t>
            </a:r>
          </a:p>
          <a:p>
            <a:endParaRPr lang="en-IN" dirty="0"/>
          </a:p>
        </p:txBody>
      </p:sp>
      <p:sp>
        <p:nvSpPr>
          <p:cNvPr id="16" name="object 5"/>
          <p:cNvSpPr/>
          <p:nvPr/>
        </p:nvSpPr>
        <p:spPr>
          <a:xfrm>
            <a:off x="2402857" y="2382389"/>
            <a:ext cx="405449" cy="356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 rot="10800000" flipV="1">
            <a:off x="7043095" y="2343931"/>
            <a:ext cx="144129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4285F4"/>
                </a:solidFill>
                <a:effectLst/>
                <a:cs typeface="Arial" panose="020B0604020202020204" pitchFamily="34" charset="0"/>
                <a:hlinkClick r:id="rId8"/>
              </a:rPr>
              <a:t>wxr-xxsc-tpj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8375" t="12500" r="18960" b="26042"/>
          <a:stretch/>
        </p:blipFill>
        <p:spPr>
          <a:xfrm>
            <a:off x="306260" y="3901086"/>
            <a:ext cx="4458682" cy="2458525"/>
          </a:xfrm>
          <a:prstGeom prst="rect">
            <a:avLst/>
          </a:prstGeom>
        </p:spPr>
      </p:pic>
      <p:sp>
        <p:nvSpPr>
          <p:cNvPr id="22" name="object 9"/>
          <p:cNvSpPr/>
          <p:nvPr/>
        </p:nvSpPr>
        <p:spPr>
          <a:xfrm>
            <a:off x="306259" y="602617"/>
            <a:ext cx="2018030" cy="2562225"/>
          </a:xfrm>
          <a:custGeom>
            <a:avLst/>
            <a:gdLst/>
            <a:ahLst/>
            <a:cxnLst/>
            <a:rect l="l" t="t" r="r" b="b"/>
            <a:pathLst>
              <a:path w="2018030" h="2562225">
                <a:moveTo>
                  <a:pt x="1008888" y="0"/>
                </a:moveTo>
                <a:lnTo>
                  <a:pt x="966240" y="1123"/>
                </a:lnTo>
                <a:lnTo>
                  <a:pt x="924044" y="4465"/>
                </a:lnTo>
                <a:lnTo>
                  <a:pt x="882333" y="9980"/>
                </a:lnTo>
                <a:lnTo>
                  <a:pt x="841145" y="17625"/>
                </a:lnTo>
                <a:lnTo>
                  <a:pt x="800512" y="27354"/>
                </a:lnTo>
                <a:lnTo>
                  <a:pt x="760471" y="39123"/>
                </a:lnTo>
                <a:lnTo>
                  <a:pt x="721056" y="52887"/>
                </a:lnTo>
                <a:lnTo>
                  <a:pt x="682302" y="68603"/>
                </a:lnTo>
                <a:lnTo>
                  <a:pt x="644245" y="86226"/>
                </a:lnTo>
                <a:lnTo>
                  <a:pt x="606919" y="105710"/>
                </a:lnTo>
                <a:lnTo>
                  <a:pt x="570360" y="127013"/>
                </a:lnTo>
                <a:lnTo>
                  <a:pt x="534601" y="150088"/>
                </a:lnTo>
                <a:lnTo>
                  <a:pt x="499680" y="174893"/>
                </a:lnTo>
                <a:lnTo>
                  <a:pt x="465629" y="201381"/>
                </a:lnTo>
                <a:lnTo>
                  <a:pt x="432485" y="229510"/>
                </a:lnTo>
                <a:lnTo>
                  <a:pt x="400283" y="259234"/>
                </a:lnTo>
                <a:lnTo>
                  <a:pt x="369057" y="290509"/>
                </a:lnTo>
                <a:lnTo>
                  <a:pt x="338842" y="323290"/>
                </a:lnTo>
                <a:lnTo>
                  <a:pt x="309674" y="357533"/>
                </a:lnTo>
                <a:lnTo>
                  <a:pt x="281588" y="393194"/>
                </a:lnTo>
                <a:lnTo>
                  <a:pt x="254618" y="430228"/>
                </a:lnTo>
                <a:lnTo>
                  <a:pt x="228799" y="468590"/>
                </a:lnTo>
                <a:lnTo>
                  <a:pt x="204167" y="508236"/>
                </a:lnTo>
                <a:lnTo>
                  <a:pt x="180757" y="549122"/>
                </a:lnTo>
                <a:lnTo>
                  <a:pt x="158603" y="591203"/>
                </a:lnTo>
                <a:lnTo>
                  <a:pt x="137741" y="634435"/>
                </a:lnTo>
                <a:lnTo>
                  <a:pt x="118205" y="678773"/>
                </a:lnTo>
                <a:lnTo>
                  <a:pt x="100031" y="724173"/>
                </a:lnTo>
                <a:lnTo>
                  <a:pt x="83254" y="770589"/>
                </a:lnTo>
                <a:lnTo>
                  <a:pt x="67908" y="817979"/>
                </a:lnTo>
                <a:lnTo>
                  <a:pt x="54029" y="866297"/>
                </a:lnTo>
                <a:lnTo>
                  <a:pt x="41652" y="915498"/>
                </a:lnTo>
                <a:lnTo>
                  <a:pt x="30811" y="965540"/>
                </a:lnTo>
                <a:lnTo>
                  <a:pt x="21543" y="1016375"/>
                </a:lnTo>
                <a:lnTo>
                  <a:pt x="13880" y="1067962"/>
                </a:lnTo>
                <a:lnTo>
                  <a:pt x="7860" y="1120254"/>
                </a:lnTo>
                <a:lnTo>
                  <a:pt x="3516" y="1173208"/>
                </a:lnTo>
                <a:lnTo>
                  <a:pt x="885" y="1226778"/>
                </a:lnTo>
                <a:lnTo>
                  <a:pt x="0" y="1280922"/>
                </a:lnTo>
                <a:lnTo>
                  <a:pt x="885" y="1335065"/>
                </a:lnTo>
                <a:lnTo>
                  <a:pt x="3516" y="1388635"/>
                </a:lnTo>
                <a:lnTo>
                  <a:pt x="7860" y="1441589"/>
                </a:lnTo>
                <a:lnTo>
                  <a:pt x="13880" y="1493881"/>
                </a:lnTo>
                <a:lnTo>
                  <a:pt x="21543" y="1545468"/>
                </a:lnTo>
                <a:lnTo>
                  <a:pt x="30811" y="1596303"/>
                </a:lnTo>
                <a:lnTo>
                  <a:pt x="41652" y="1646345"/>
                </a:lnTo>
                <a:lnTo>
                  <a:pt x="54029" y="1695546"/>
                </a:lnTo>
                <a:lnTo>
                  <a:pt x="67908" y="1743864"/>
                </a:lnTo>
                <a:lnTo>
                  <a:pt x="83254" y="1791254"/>
                </a:lnTo>
                <a:lnTo>
                  <a:pt x="100031" y="1837670"/>
                </a:lnTo>
                <a:lnTo>
                  <a:pt x="118205" y="1883070"/>
                </a:lnTo>
                <a:lnTo>
                  <a:pt x="137741" y="1927408"/>
                </a:lnTo>
                <a:lnTo>
                  <a:pt x="158603" y="1970640"/>
                </a:lnTo>
                <a:lnTo>
                  <a:pt x="180757" y="2012721"/>
                </a:lnTo>
                <a:lnTo>
                  <a:pt x="204167" y="2053607"/>
                </a:lnTo>
                <a:lnTo>
                  <a:pt x="228799" y="2093253"/>
                </a:lnTo>
                <a:lnTo>
                  <a:pt x="254618" y="2131615"/>
                </a:lnTo>
                <a:lnTo>
                  <a:pt x="281588" y="2168649"/>
                </a:lnTo>
                <a:lnTo>
                  <a:pt x="309674" y="2204310"/>
                </a:lnTo>
                <a:lnTo>
                  <a:pt x="338842" y="2238553"/>
                </a:lnTo>
                <a:lnTo>
                  <a:pt x="369057" y="2271334"/>
                </a:lnTo>
                <a:lnTo>
                  <a:pt x="400283" y="2302609"/>
                </a:lnTo>
                <a:lnTo>
                  <a:pt x="432485" y="2332333"/>
                </a:lnTo>
                <a:lnTo>
                  <a:pt x="465629" y="2360462"/>
                </a:lnTo>
                <a:lnTo>
                  <a:pt x="499680" y="2386950"/>
                </a:lnTo>
                <a:lnTo>
                  <a:pt x="534601" y="2411755"/>
                </a:lnTo>
                <a:lnTo>
                  <a:pt x="570360" y="2434830"/>
                </a:lnTo>
                <a:lnTo>
                  <a:pt x="606919" y="2456133"/>
                </a:lnTo>
                <a:lnTo>
                  <a:pt x="644245" y="2475617"/>
                </a:lnTo>
                <a:lnTo>
                  <a:pt x="682302" y="2493240"/>
                </a:lnTo>
                <a:lnTo>
                  <a:pt x="721056" y="2508956"/>
                </a:lnTo>
                <a:lnTo>
                  <a:pt x="760471" y="2522720"/>
                </a:lnTo>
                <a:lnTo>
                  <a:pt x="800512" y="2534489"/>
                </a:lnTo>
                <a:lnTo>
                  <a:pt x="841145" y="2544218"/>
                </a:lnTo>
                <a:lnTo>
                  <a:pt x="882333" y="2551863"/>
                </a:lnTo>
                <a:lnTo>
                  <a:pt x="924044" y="2557378"/>
                </a:lnTo>
                <a:lnTo>
                  <a:pt x="966240" y="2560720"/>
                </a:lnTo>
                <a:lnTo>
                  <a:pt x="1008888" y="2561844"/>
                </a:lnTo>
                <a:lnTo>
                  <a:pt x="1051531" y="2560720"/>
                </a:lnTo>
                <a:lnTo>
                  <a:pt x="1093724" y="2557378"/>
                </a:lnTo>
                <a:lnTo>
                  <a:pt x="1135432" y="2551863"/>
                </a:lnTo>
                <a:lnTo>
                  <a:pt x="1176618" y="2544218"/>
                </a:lnTo>
                <a:lnTo>
                  <a:pt x="1217248" y="2534489"/>
                </a:lnTo>
                <a:lnTo>
                  <a:pt x="1257287" y="2522720"/>
                </a:lnTo>
                <a:lnTo>
                  <a:pt x="1296701" y="2508956"/>
                </a:lnTo>
                <a:lnTo>
                  <a:pt x="1335453" y="2493240"/>
                </a:lnTo>
                <a:lnTo>
                  <a:pt x="1373509" y="2475617"/>
                </a:lnTo>
                <a:lnTo>
                  <a:pt x="1410834" y="2456133"/>
                </a:lnTo>
                <a:lnTo>
                  <a:pt x="1447393" y="2434830"/>
                </a:lnTo>
                <a:lnTo>
                  <a:pt x="1483151" y="2411755"/>
                </a:lnTo>
                <a:lnTo>
                  <a:pt x="1518073" y="2386950"/>
                </a:lnTo>
                <a:lnTo>
                  <a:pt x="1552123" y="2360462"/>
                </a:lnTo>
                <a:lnTo>
                  <a:pt x="1585267" y="2332333"/>
                </a:lnTo>
                <a:lnTo>
                  <a:pt x="1617470" y="2302609"/>
                </a:lnTo>
                <a:lnTo>
                  <a:pt x="1648697" y="2271334"/>
                </a:lnTo>
                <a:lnTo>
                  <a:pt x="1678912" y="2238553"/>
                </a:lnTo>
                <a:lnTo>
                  <a:pt x="1708081" y="2204310"/>
                </a:lnTo>
                <a:lnTo>
                  <a:pt x="1736169" y="2168649"/>
                </a:lnTo>
                <a:lnTo>
                  <a:pt x="1763140" y="2131615"/>
                </a:lnTo>
                <a:lnTo>
                  <a:pt x="1788959" y="2093253"/>
                </a:lnTo>
                <a:lnTo>
                  <a:pt x="1813593" y="2053607"/>
                </a:lnTo>
                <a:lnTo>
                  <a:pt x="1837004" y="2012721"/>
                </a:lnTo>
                <a:lnTo>
                  <a:pt x="1859159" y="1970640"/>
                </a:lnTo>
                <a:lnTo>
                  <a:pt x="1880023" y="1927408"/>
                </a:lnTo>
                <a:lnTo>
                  <a:pt x="1899560" y="1883070"/>
                </a:lnTo>
                <a:lnTo>
                  <a:pt x="1917735" y="1837670"/>
                </a:lnTo>
                <a:lnTo>
                  <a:pt x="1934514" y="1791254"/>
                </a:lnTo>
                <a:lnTo>
                  <a:pt x="1949860" y="1743864"/>
                </a:lnTo>
                <a:lnTo>
                  <a:pt x="1963741" y="1695546"/>
                </a:lnTo>
                <a:lnTo>
                  <a:pt x="1976119" y="1646345"/>
                </a:lnTo>
                <a:lnTo>
                  <a:pt x="1986960" y="1596303"/>
                </a:lnTo>
                <a:lnTo>
                  <a:pt x="1996230" y="1545468"/>
                </a:lnTo>
                <a:lnTo>
                  <a:pt x="2003893" y="1493881"/>
                </a:lnTo>
                <a:lnTo>
                  <a:pt x="2009914" y="1441589"/>
                </a:lnTo>
                <a:lnTo>
                  <a:pt x="2014258" y="1388635"/>
                </a:lnTo>
                <a:lnTo>
                  <a:pt x="2016890" y="1335065"/>
                </a:lnTo>
                <a:lnTo>
                  <a:pt x="2017776" y="1280922"/>
                </a:lnTo>
                <a:lnTo>
                  <a:pt x="2016890" y="1226778"/>
                </a:lnTo>
                <a:lnTo>
                  <a:pt x="2014258" y="1173208"/>
                </a:lnTo>
                <a:lnTo>
                  <a:pt x="2009914" y="1120254"/>
                </a:lnTo>
                <a:lnTo>
                  <a:pt x="2003893" y="1067962"/>
                </a:lnTo>
                <a:lnTo>
                  <a:pt x="1996230" y="1016375"/>
                </a:lnTo>
                <a:lnTo>
                  <a:pt x="1986960" y="965540"/>
                </a:lnTo>
                <a:lnTo>
                  <a:pt x="1976119" y="915498"/>
                </a:lnTo>
                <a:lnTo>
                  <a:pt x="1963741" y="866297"/>
                </a:lnTo>
                <a:lnTo>
                  <a:pt x="1949860" y="817979"/>
                </a:lnTo>
                <a:lnTo>
                  <a:pt x="1934514" y="770589"/>
                </a:lnTo>
                <a:lnTo>
                  <a:pt x="1917735" y="724173"/>
                </a:lnTo>
                <a:lnTo>
                  <a:pt x="1899560" y="678773"/>
                </a:lnTo>
                <a:lnTo>
                  <a:pt x="1880023" y="634435"/>
                </a:lnTo>
                <a:lnTo>
                  <a:pt x="1859159" y="591203"/>
                </a:lnTo>
                <a:lnTo>
                  <a:pt x="1837004" y="549122"/>
                </a:lnTo>
                <a:lnTo>
                  <a:pt x="1813593" y="508236"/>
                </a:lnTo>
                <a:lnTo>
                  <a:pt x="1788959" y="468590"/>
                </a:lnTo>
                <a:lnTo>
                  <a:pt x="1763140" y="430228"/>
                </a:lnTo>
                <a:lnTo>
                  <a:pt x="1736169" y="393194"/>
                </a:lnTo>
                <a:lnTo>
                  <a:pt x="1708081" y="357533"/>
                </a:lnTo>
                <a:lnTo>
                  <a:pt x="1678912" y="323290"/>
                </a:lnTo>
                <a:lnTo>
                  <a:pt x="1648697" y="290509"/>
                </a:lnTo>
                <a:lnTo>
                  <a:pt x="1617470" y="259234"/>
                </a:lnTo>
                <a:lnTo>
                  <a:pt x="1585267" y="229510"/>
                </a:lnTo>
                <a:lnTo>
                  <a:pt x="1552123" y="201381"/>
                </a:lnTo>
                <a:lnTo>
                  <a:pt x="1518073" y="174893"/>
                </a:lnTo>
                <a:lnTo>
                  <a:pt x="1483151" y="150088"/>
                </a:lnTo>
                <a:lnTo>
                  <a:pt x="1447393" y="127013"/>
                </a:lnTo>
                <a:lnTo>
                  <a:pt x="1410834" y="105710"/>
                </a:lnTo>
                <a:lnTo>
                  <a:pt x="1373509" y="86226"/>
                </a:lnTo>
                <a:lnTo>
                  <a:pt x="1335453" y="68603"/>
                </a:lnTo>
                <a:lnTo>
                  <a:pt x="1296701" y="52887"/>
                </a:lnTo>
                <a:lnTo>
                  <a:pt x="1257287" y="39123"/>
                </a:lnTo>
                <a:lnTo>
                  <a:pt x="1217248" y="27354"/>
                </a:lnTo>
                <a:lnTo>
                  <a:pt x="1176618" y="17625"/>
                </a:lnTo>
                <a:lnTo>
                  <a:pt x="1135432" y="9980"/>
                </a:lnTo>
                <a:lnTo>
                  <a:pt x="1093724" y="4465"/>
                </a:lnTo>
                <a:lnTo>
                  <a:pt x="1051531" y="1123"/>
                </a:lnTo>
                <a:lnTo>
                  <a:pt x="1008888" y="0"/>
                </a:lnTo>
                <a:close/>
              </a:path>
            </a:pathLst>
          </a:custGeom>
          <a:solidFill>
            <a:srgbClr val="4F81BC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48829" t="64583" r="42386" b="18750"/>
          <a:stretch/>
        </p:blipFill>
        <p:spPr>
          <a:xfrm>
            <a:off x="605863" y="1113632"/>
            <a:ext cx="1443935" cy="15401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28160" y="479672"/>
            <a:ext cx="6302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IN" dirty="0">
                <a:latin typeface="Calibri" panose="020F0502020204030204" pitchFamily="34" charset="0"/>
              </a:rPr>
              <a:t>Laurence R. Rilett, Ph.D., P.E. , </a:t>
            </a:r>
            <a:r>
              <a:rPr lang="en-IN" dirty="0" smtClean="0">
                <a:latin typeface="Calibri" panose="020F0502020204030204" pitchFamily="34" charset="0"/>
              </a:rPr>
              <a:t>F.ASCE</a:t>
            </a:r>
          </a:p>
          <a:p>
            <a:endParaRPr lang="en-IN" dirty="0">
              <a:solidFill>
                <a:srgbClr val="2D75B6"/>
              </a:solidFill>
              <a:latin typeface="Calibri" panose="020F0502020204030204" pitchFamily="34" charset="0"/>
            </a:endParaRP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Keith W. </a:t>
            </a:r>
            <a:r>
              <a:rPr lang="en-IN" dirty="0" smtClean="0">
                <a:solidFill>
                  <a:srgbClr val="000000"/>
                </a:solidFill>
                <a:latin typeface="Calibri" panose="020F0502020204030204" pitchFamily="34" charset="0"/>
              </a:rPr>
              <a:t>Klaasmeyer Chair </a:t>
            </a: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in Engineering and </a:t>
            </a:r>
            <a:r>
              <a:rPr lang="en-IN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Technology, Director</a:t>
            </a: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, Nebraska Transportation </a:t>
            </a:r>
            <a:r>
              <a:rPr lang="en-IN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Center</a:t>
            </a:r>
            <a:r>
              <a:rPr lang="en-IN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Director</a:t>
            </a: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, Mid-America Transportation </a:t>
            </a:r>
            <a:r>
              <a:rPr lang="en-IN" dirty="0" err="1">
                <a:solidFill>
                  <a:srgbClr val="000000"/>
                </a:solidFill>
                <a:latin typeface="Calibri" panose="020F0502020204030204" pitchFamily="34" charset="0"/>
              </a:rPr>
              <a:t>Center</a:t>
            </a:r>
            <a:endParaRPr lang="en-IN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l="1250" t="11111" r="23750" b="21111"/>
          <a:stretch/>
        </p:blipFill>
        <p:spPr>
          <a:xfrm>
            <a:off x="4811455" y="3913592"/>
            <a:ext cx="4324524" cy="2198300"/>
          </a:xfrm>
          <a:prstGeom prst="rect">
            <a:avLst/>
          </a:prstGeom>
        </p:spPr>
      </p:pic>
      <p:sp>
        <p:nvSpPr>
          <p:cNvPr id="25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0971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"/>
            <a:ext cx="9144000" cy="800219"/>
          </a:xfrm>
        </p:spPr>
        <p:txBody>
          <a:bodyPr/>
          <a:lstStyle/>
          <a:p>
            <a:pPr algn="ctr"/>
            <a:r>
              <a:rPr lang="en-IN" b="0" dirty="0"/>
              <a:t>How to explore Job &amp; Migration </a:t>
            </a:r>
            <a:r>
              <a:rPr lang="en-IN" b="0" dirty="0" smtClean="0"/>
              <a:t>Opportunities </a:t>
            </a:r>
            <a:r>
              <a:rPr lang="en-IN" b="0" dirty="0"/>
              <a:t>in Tough market</a:t>
            </a:r>
            <a:endParaRPr lang="en-IN" dirty="0"/>
          </a:p>
        </p:txBody>
      </p:sp>
      <p:grpSp>
        <p:nvGrpSpPr>
          <p:cNvPr id="4" name="object 7"/>
          <p:cNvGrpSpPr/>
          <p:nvPr/>
        </p:nvGrpSpPr>
        <p:grpSpPr>
          <a:xfrm>
            <a:off x="2835058" y="967544"/>
            <a:ext cx="3925825" cy="1770921"/>
            <a:chOff x="2054061" y="1012510"/>
            <a:chExt cx="3925825" cy="1770921"/>
          </a:xfrm>
        </p:grpSpPr>
        <p:sp>
          <p:nvSpPr>
            <p:cNvPr id="5" name="object 8"/>
            <p:cNvSpPr/>
            <p:nvPr/>
          </p:nvSpPr>
          <p:spPr>
            <a:xfrm>
              <a:off x="2060177" y="1012510"/>
              <a:ext cx="335280" cy="3703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9"/>
            <p:cNvSpPr/>
            <p:nvPr/>
          </p:nvSpPr>
          <p:spPr>
            <a:xfrm>
              <a:off x="2054061" y="1610794"/>
              <a:ext cx="348193" cy="3319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1"/>
            <p:cNvSpPr/>
            <p:nvPr/>
          </p:nvSpPr>
          <p:spPr>
            <a:xfrm>
              <a:off x="3649981" y="2333852"/>
              <a:ext cx="448055" cy="4495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2"/>
            <p:cNvSpPr/>
            <p:nvPr/>
          </p:nvSpPr>
          <p:spPr>
            <a:xfrm>
              <a:off x="5544296" y="2302148"/>
              <a:ext cx="435590" cy="4364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14"/>
          <p:cNvSpPr/>
          <p:nvPr/>
        </p:nvSpPr>
        <p:spPr>
          <a:xfrm>
            <a:off x="2800087" y="3141631"/>
            <a:ext cx="400812" cy="396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3276600" y="666594"/>
            <a:ext cx="5027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/>
          </a:p>
          <a:p>
            <a:r>
              <a:rPr lang="en-IN" dirty="0" err="1"/>
              <a:t>Ajish</a:t>
            </a:r>
            <a:r>
              <a:rPr lang="en-IN" dirty="0"/>
              <a:t> R &amp; </a:t>
            </a:r>
            <a:r>
              <a:rPr lang="en-IN" dirty="0" err="1"/>
              <a:t>Dipindas</a:t>
            </a:r>
            <a:r>
              <a:rPr lang="en-IN" dirty="0"/>
              <a:t>, </a:t>
            </a:r>
            <a:endParaRPr lang="en-IN" dirty="0" smtClean="0"/>
          </a:p>
          <a:p>
            <a:endParaRPr lang="en-IN" dirty="0"/>
          </a:p>
          <a:p>
            <a:r>
              <a:rPr lang="en-IN" dirty="0" smtClean="0"/>
              <a:t>M-Tech </a:t>
            </a:r>
            <a:r>
              <a:rPr lang="en-IN" dirty="0"/>
              <a:t>(NITK) Gold </a:t>
            </a:r>
            <a:r>
              <a:rPr lang="en-IN" dirty="0" err="1"/>
              <a:t>Medalist</a:t>
            </a:r>
            <a:r>
              <a:rPr lang="en-IN" dirty="0"/>
              <a:t>, Mentor, FACELIFT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81414" y="2138301"/>
            <a:ext cx="1443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Maximum participants attended - </a:t>
            </a:r>
            <a:r>
              <a:rPr lang="en-IN" dirty="0"/>
              <a:t>4</a:t>
            </a:r>
            <a:r>
              <a:rPr lang="en-IN" dirty="0" smtClean="0"/>
              <a:t>0</a:t>
            </a:r>
          </a:p>
          <a:p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3176454" y="2187878"/>
            <a:ext cx="1406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July 24, </a:t>
            </a:r>
          </a:p>
          <a:p>
            <a:r>
              <a:rPr lang="en-IN" dirty="0" smtClean="0"/>
              <a:t>2:00 p.m. to 3:00 p.m.</a:t>
            </a:r>
          </a:p>
          <a:p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6760883" y="2417827"/>
            <a:ext cx="1543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r</a:t>
            </a:r>
            <a:r>
              <a:rPr lang="en-IN" dirty="0" err="1" smtClean="0"/>
              <a:t>cq</a:t>
            </a:r>
            <a:r>
              <a:rPr lang="en-IN" dirty="0" smtClean="0"/>
              <a:t>-</a:t>
            </a:r>
            <a:r>
              <a:rPr lang="en-IN" dirty="0" err="1" smtClean="0"/>
              <a:t>omzo</a:t>
            </a:r>
            <a:r>
              <a:rPr lang="en-IN" dirty="0" smtClean="0"/>
              <a:t>-won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3176454" y="3168538"/>
            <a:ext cx="5507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Job and migration opportunities</a:t>
            </a:r>
            <a:endParaRPr lang="en-IN" dirty="0"/>
          </a:p>
        </p:txBody>
      </p:sp>
      <p:sp>
        <p:nvSpPr>
          <p:cNvPr id="15" name="object 5"/>
          <p:cNvSpPr/>
          <p:nvPr/>
        </p:nvSpPr>
        <p:spPr>
          <a:xfrm>
            <a:off x="2824532" y="2322669"/>
            <a:ext cx="405449" cy="356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41215" t="35417" r="42386" b="23958"/>
          <a:stretch/>
        </p:blipFill>
        <p:spPr>
          <a:xfrm>
            <a:off x="333630" y="624558"/>
            <a:ext cx="2173581" cy="3027486"/>
          </a:xfrm>
          <a:prstGeom prst="rect">
            <a:avLst/>
          </a:prstGeom>
        </p:spPr>
      </p:pic>
      <p:sp>
        <p:nvSpPr>
          <p:cNvPr id="17" name="object 3"/>
          <p:cNvSpPr/>
          <p:nvPr/>
        </p:nvSpPr>
        <p:spPr>
          <a:xfrm>
            <a:off x="949891" y="470073"/>
            <a:ext cx="7028180" cy="32384"/>
          </a:xfrm>
          <a:custGeom>
            <a:avLst/>
            <a:gdLst/>
            <a:ahLst/>
            <a:cxnLst/>
            <a:rect l="l" t="t" r="r" b="b"/>
            <a:pathLst>
              <a:path w="7028180" h="32384">
                <a:moveTo>
                  <a:pt x="0" y="0"/>
                </a:moveTo>
                <a:lnTo>
                  <a:pt x="7028180" y="32257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7"/>
          <p:cNvGrpSpPr/>
          <p:nvPr/>
        </p:nvGrpSpPr>
        <p:grpSpPr>
          <a:xfrm>
            <a:off x="2855859" y="4161163"/>
            <a:ext cx="3876449" cy="1525188"/>
            <a:chOff x="2054260" y="1400277"/>
            <a:chExt cx="3876449" cy="1525188"/>
          </a:xfrm>
        </p:grpSpPr>
        <p:sp>
          <p:nvSpPr>
            <p:cNvPr id="19" name="object 8"/>
            <p:cNvSpPr/>
            <p:nvPr/>
          </p:nvSpPr>
          <p:spPr>
            <a:xfrm>
              <a:off x="2072150" y="1400277"/>
              <a:ext cx="335280" cy="3703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9"/>
            <p:cNvSpPr/>
            <p:nvPr/>
          </p:nvSpPr>
          <p:spPr>
            <a:xfrm>
              <a:off x="2054260" y="1969317"/>
              <a:ext cx="348193" cy="3319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/>
            <p:cNvSpPr/>
            <p:nvPr/>
          </p:nvSpPr>
          <p:spPr>
            <a:xfrm>
              <a:off x="3902179" y="2475886"/>
              <a:ext cx="448055" cy="4495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/>
            <p:cNvSpPr/>
            <p:nvPr/>
          </p:nvSpPr>
          <p:spPr>
            <a:xfrm>
              <a:off x="5495119" y="2489030"/>
              <a:ext cx="435590" cy="4364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4"/>
          <p:cNvSpPr/>
          <p:nvPr/>
        </p:nvSpPr>
        <p:spPr>
          <a:xfrm>
            <a:off x="2890021" y="6178970"/>
            <a:ext cx="400812" cy="396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3297914" y="3872417"/>
            <a:ext cx="50273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/>
          </a:p>
          <a:p>
            <a:pPr algn="just"/>
            <a:r>
              <a:rPr lang="en-IN" dirty="0" smtClean="0"/>
              <a:t> </a:t>
            </a:r>
            <a:r>
              <a:rPr lang="en-IN" dirty="0" err="1"/>
              <a:t>Madav</a:t>
            </a:r>
            <a:r>
              <a:rPr lang="en-IN" dirty="0"/>
              <a:t> </a:t>
            </a:r>
            <a:r>
              <a:rPr lang="en-IN" dirty="0" err="1"/>
              <a:t>Sreekumar</a:t>
            </a:r>
            <a:r>
              <a:rPr lang="en-IN" dirty="0"/>
              <a:t> &amp; Lakshmi N. Suresh, </a:t>
            </a:r>
            <a:endParaRPr lang="en-IN" dirty="0" smtClean="0"/>
          </a:p>
          <a:p>
            <a:pPr algn="just"/>
            <a:endParaRPr lang="en-IN" dirty="0"/>
          </a:p>
          <a:p>
            <a:pPr algn="just"/>
            <a:r>
              <a:rPr lang="en-IN" dirty="0" smtClean="0"/>
              <a:t>Technical </a:t>
            </a:r>
            <a:r>
              <a:rPr lang="en-IN" dirty="0"/>
              <a:t>Consultant, Marketing &amp; Strategy </a:t>
            </a:r>
            <a:r>
              <a:rPr lang="en-IN" dirty="0" smtClean="0"/>
              <a:t>Manager</a:t>
            </a:r>
            <a:endParaRPr lang="en-IN" dirty="0"/>
          </a:p>
        </p:txBody>
      </p:sp>
      <p:sp>
        <p:nvSpPr>
          <p:cNvPr id="26" name="Rectangle 25"/>
          <p:cNvSpPr/>
          <p:nvPr/>
        </p:nvSpPr>
        <p:spPr>
          <a:xfrm>
            <a:off x="3290833" y="6157978"/>
            <a:ext cx="5507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Catalysing the designer for making innovative building solutions</a:t>
            </a:r>
            <a:endParaRPr lang="en-IN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34187" t="11459" r="32431" b="10417"/>
          <a:stretch/>
        </p:blipFill>
        <p:spPr>
          <a:xfrm>
            <a:off x="317506" y="3948296"/>
            <a:ext cx="2219276" cy="292009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05071" y="3659097"/>
            <a:ext cx="91440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1F5F"/>
                </a:solidFill>
                <a:latin typeface="Caladea"/>
                <a:ea typeface="+mj-ea"/>
                <a:cs typeface="Caladea"/>
              </a:defRPr>
            </a:lvl1pPr>
          </a:lstStyle>
          <a:p>
            <a:pPr algn="ctr"/>
            <a:r>
              <a:rPr lang="en-IN" b="0" kern="0" dirty="0" smtClean="0"/>
              <a:t>Building Information </a:t>
            </a:r>
            <a:r>
              <a:rPr lang="en-IN" b="0" kern="0" dirty="0" err="1" smtClean="0"/>
              <a:t>Modeling</a:t>
            </a:r>
            <a:endParaRPr lang="en-IN" kern="0" dirty="0"/>
          </a:p>
        </p:txBody>
      </p:sp>
      <p:sp>
        <p:nvSpPr>
          <p:cNvPr id="29" name="object 5"/>
          <p:cNvSpPr/>
          <p:nvPr/>
        </p:nvSpPr>
        <p:spPr>
          <a:xfrm>
            <a:off x="2887703" y="5275985"/>
            <a:ext cx="405449" cy="356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3334449" y="5272300"/>
            <a:ext cx="1406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October 30, </a:t>
            </a:r>
          </a:p>
          <a:p>
            <a:r>
              <a:rPr lang="en-IN" dirty="0" smtClean="0"/>
              <a:t>3:30 p.m. to 4:30 p.m.</a:t>
            </a:r>
          </a:p>
          <a:p>
            <a:endParaRPr lang="en-IN" dirty="0"/>
          </a:p>
        </p:txBody>
      </p:sp>
      <p:sp>
        <p:nvSpPr>
          <p:cNvPr id="31" name="Rectangle 30"/>
          <p:cNvSpPr/>
          <p:nvPr/>
        </p:nvSpPr>
        <p:spPr>
          <a:xfrm>
            <a:off x="5117443" y="5180244"/>
            <a:ext cx="1443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Maximum participants attended - 60</a:t>
            </a:r>
          </a:p>
          <a:p>
            <a:endParaRPr lang="en-IN" dirty="0"/>
          </a:p>
        </p:txBody>
      </p:sp>
      <p:sp>
        <p:nvSpPr>
          <p:cNvPr id="32" name="Rectangle 31"/>
          <p:cNvSpPr/>
          <p:nvPr/>
        </p:nvSpPr>
        <p:spPr>
          <a:xfrm>
            <a:off x="6664057" y="5180244"/>
            <a:ext cx="2628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Meeting ID: </a:t>
            </a:r>
            <a:r>
              <a:rPr lang="en-IN" dirty="0" smtClean="0"/>
              <a:t>86517171801</a:t>
            </a:r>
            <a:r>
              <a:rPr lang="en-IN" dirty="0"/>
              <a:t/>
            </a:r>
            <a:br>
              <a:rPr lang="en-IN" dirty="0"/>
            </a:br>
            <a:r>
              <a:rPr lang="en-IN" dirty="0"/>
              <a:t>Passcode: </a:t>
            </a:r>
            <a:r>
              <a:rPr lang="en-IN" dirty="0" smtClean="0"/>
              <a:t>539891</a:t>
            </a:r>
            <a:endParaRPr lang="en-IN" dirty="0"/>
          </a:p>
        </p:txBody>
      </p:sp>
      <p:sp>
        <p:nvSpPr>
          <p:cNvPr id="33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3246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8" y="28575"/>
            <a:ext cx="8960002" cy="400110"/>
          </a:xfrm>
        </p:spPr>
        <p:txBody>
          <a:bodyPr/>
          <a:lstStyle/>
          <a:p>
            <a:pPr algn="ctr"/>
            <a:r>
              <a:rPr lang="en-IN" b="0" dirty="0" smtClean="0"/>
              <a:t>Career Guidance</a:t>
            </a:r>
            <a:endParaRPr lang="en-IN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" b="15000"/>
          <a:stretch/>
        </p:blipFill>
        <p:spPr>
          <a:xfrm>
            <a:off x="209556" y="961782"/>
            <a:ext cx="2559202" cy="2590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9658" y="9826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 err="1"/>
              <a:t>Mr.</a:t>
            </a:r>
            <a:r>
              <a:rPr lang="en-IN" dirty="0"/>
              <a:t> </a:t>
            </a:r>
            <a:r>
              <a:rPr lang="en-IN" dirty="0" err="1"/>
              <a:t>Anandu</a:t>
            </a:r>
            <a:r>
              <a:rPr lang="en-IN" dirty="0"/>
              <a:t> </a:t>
            </a:r>
            <a:r>
              <a:rPr lang="en-IN" dirty="0" err="1"/>
              <a:t>B.and</a:t>
            </a:r>
            <a:r>
              <a:rPr lang="en-IN" dirty="0"/>
              <a:t> </a:t>
            </a:r>
            <a:r>
              <a:rPr lang="en-IN" dirty="0" err="1"/>
              <a:t>Mr.</a:t>
            </a:r>
            <a:r>
              <a:rPr lang="en-IN" dirty="0"/>
              <a:t> Rahul Krishnan,  </a:t>
            </a:r>
            <a:endParaRPr lang="en-IN" dirty="0" smtClean="0"/>
          </a:p>
          <a:p>
            <a:endParaRPr lang="en-IN" dirty="0"/>
          </a:p>
          <a:p>
            <a:r>
              <a:rPr lang="en-IN" dirty="0" err="1" smtClean="0"/>
              <a:t>Futton</a:t>
            </a:r>
            <a:r>
              <a:rPr lang="en-IN" dirty="0" smtClean="0"/>
              <a:t> </a:t>
            </a:r>
            <a:r>
              <a:rPr lang="en-IN" dirty="0"/>
              <a:t>academy</a:t>
            </a:r>
          </a:p>
        </p:txBody>
      </p:sp>
      <p:grpSp>
        <p:nvGrpSpPr>
          <p:cNvPr id="6" name="object 7"/>
          <p:cNvGrpSpPr/>
          <p:nvPr/>
        </p:nvGrpSpPr>
        <p:grpSpPr>
          <a:xfrm>
            <a:off x="2835058" y="967544"/>
            <a:ext cx="3925825" cy="1770921"/>
            <a:chOff x="2054061" y="1012510"/>
            <a:chExt cx="3925825" cy="1770921"/>
          </a:xfrm>
        </p:grpSpPr>
        <p:sp>
          <p:nvSpPr>
            <p:cNvPr id="7" name="object 8"/>
            <p:cNvSpPr/>
            <p:nvPr/>
          </p:nvSpPr>
          <p:spPr>
            <a:xfrm>
              <a:off x="2060177" y="1012510"/>
              <a:ext cx="335280" cy="3703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/>
            <p:cNvSpPr/>
            <p:nvPr/>
          </p:nvSpPr>
          <p:spPr>
            <a:xfrm>
              <a:off x="2054061" y="1610794"/>
              <a:ext cx="348193" cy="3319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3649981" y="2333852"/>
              <a:ext cx="448055" cy="4495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5544296" y="2302148"/>
              <a:ext cx="435590" cy="4364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4"/>
          <p:cNvSpPr/>
          <p:nvPr/>
        </p:nvSpPr>
        <p:spPr>
          <a:xfrm>
            <a:off x="2800087" y="3141631"/>
            <a:ext cx="400812" cy="396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4881414" y="2138301"/>
            <a:ext cx="1443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Maximum participants attended - </a:t>
            </a:r>
            <a:r>
              <a:rPr lang="en-IN" dirty="0"/>
              <a:t>5</a:t>
            </a:r>
            <a:r>
              <a:rPr lang="en-IN" dirty="0" smtClean="0"/>
              <a:t>0</a:t>
            </a:r>
          </a:p>
          <a:p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6770408" y="2257182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 smtClean="0"/>
              <a:t>oip-nmec-zrj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3176454" y="3168538"/>
            <a:ext cx="5507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Higher education opportunities</a:t>
            </a:r>
            <a:endParaRPr lang="en-IN" dirty="0"/>
          </a:p>
        </p:txBody>
      </p:sp>
      <p:sp>
        <p:nvSpPr>
          <p:cNvPr id="15" name="object 5"/>
          <p:cNvSpPr/>
          <p:nvPr/>
        </p:nvSpPr>
        <p:spPr>
          <a:xfrm>
            <a:off x="2824532" y="2322669"/>
            <a:ext cx="405449" cy="3566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3176454" y="2187878"/>
            <a:ext cx="1406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December 6, </a:t>
            </a:r>
          </a:p>
          <a:p>
            <a:r>
              <a:rPr lang="en-IN" dirty="0" smtClean="0"/>
              <a:t>7:00 p.m. to </a:t>
            </a:r>
            <a:r>
              <a:rPr lang="en-IN" dirty="0"/>
              <a:t>8</a:t>
            </a:r>
            <a:r>
              <a:rPr lang="en-IN" dirty="0" smtClean="0"/>
              <a:t>:00 p.m.</a:t>
            </a:r>
          </a:p>
          <a:p>
            <a:endParaRPr lang="en-IN" dirty="0"/>
          </a:p>
        </p:txBody>
      </p:sp>
      <p:sp>
        <p:nvSpPr>
          <p:cNvPr id="17" name="object 3"/>
          <p:cNvSpPr/>
          <p:nvPr/>
        </p:nvSpPr>
        <p:spPr>
          <a:xfrm>
            <a:off x="949891" y="470073"/>
            <a:ext cx="7028180" cy="32384"/>
          </a:xfrm>
          <a:custGeom>
            <a:avLst/>
            <a:gdLst/>
            <a:ahLst/>
            <a:cxnLst/>
            <a:rect l="l" t="t" r="r" b="b"/>
            <a:pathLst>
              <a:path w="7028180" h="32384">
                <a:moveTo>
                  <a:pt x="0" y="0"/>
                </a:moveTo>
                <a:lnTo>
                  <a:pt x="7028180" y="32257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7"/>
          <p:cNvGrpSpPr/>
          <p:nvPr/>
        </p:nvGrpSpPr>
        <p:grpSpPr>
          <a:xfrm>
            <a:off x="2800087" y="4070169"/>
            <a:ext cx="2379220" cy="1739217"/>
            <a:chOff x="2054061" y="1012510"/>
            <a:chExt cx="2379220" cy="1739217"/>
          </a:xfrm>
        </p:grpSpPr>
        <p:sp>
          <p:nvSpPr>
            <p:cNvPr id="20" name="object 8"/>
            <p:cNvSpPr/>
            <p:nvPr/>
          </p:nvSpPr>
          <p:spPr>
            <a:xfrm>
              <a:off x="2060177" y="1012510"/>
              <a:ext cx="335280" cy="3703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9"/>
            <p:cNvSpPr/>
            <p:nvPr/>
          </p:nvSpPr>
          <p:spPr>
            <a:xfrm>
              <a:off x="2054061" y="1610794"/>
              <a:ext cx="348193" cy="3319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1"/>
            <p:cNvSpPr/>
            <p:nvPr/>
          </p:nvSpPr>
          <p:spPr>
            <a:xfrm>
              <a:off x="3985226" y="2302148"/>
              <a:ext cx="448055" cy="4495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14"/>
          <p:cNvSpPr/>
          <p:nvPr/>
        </p:nvSpPr>
        <p:spPr>
          <a:xfrm>
            <a:off x="2819781" y="6001971"/>
            <a:ext cx="400812" cy="3962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Rectangle 24"/>
          <p:cNvSpPr/>
          <p:nvPr/>
        </p:nvSpPr>
        <p:spPr>
          <a:xfrm>
            <a:off x="7606117" y="5074131"/>
            <a:ext cx="106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In person</a:t>
            </a:r>
            <a:endParaRPr lang="en-IN" dirty="0"/>
          </a:p>
        </p:txBody>
      </p:sp>
      <p:sp>
        <p:nvSpPr>
          <p:cNvPr id="26" name="object 9"/>
          <p:cNvSpPr/>
          <p:nvPr/>
        </p:nvSpPr>
        <p:spPr>
          <a:xfrm>
            <a:off x="347900" y="3994371"/>
            <a:ext cx="2018030" cy="2562225"/>
          </a:xfrm>
          <a:custGeom>
            <a:avLst/>
            <a:gdLst/>
            <a:ahLst/>
            <a:cxnLst/>
            <a:rect l="l" t="t" r="r" b="b"/>
            <a:pathLst>
              <a:path w="2018030" h="2562225">
                <a:moveTo>
                  <a:pt x="1008888" y="0"/>
                </a:moveTo>
                <a:lnTo>
                  <a:pt x="966240" y="1123"/>
                </a:lnTo>
                <a:lnTo>
                  <a:pt x="924044" y="4465"/>
                </a:lnTo>
                <a:lnTo>
                  <a:pt x="882333" y="9980"/>
                </a:lnTo>
                <a:lnTo>
                  <a:pt x="841145" y="17625"/>
                </a:lnTo>
                <a:lnTo>
                  <a:pt x="800512" y="27354"/>
                </a:lnTo>
                <a:lnTo>
                  <a:pt x="760471" y="39123"/>
                </a:lnTo>
                <a:lnTo>
                  <a:pt x="721056" y="52887"/>
                </a:lnTo>
                <a:lnTo>
                  <a:pt x="682302" y="68603"/>
                </a:lnTo>
                <a:lnTo>
                  <a:pt x="644245" y="86226"/>
                </a:lnTo>
                <a:lnTo>
                  <a:pt x="606919" y="105710"/>
                </a:lnTo>
                <a:lnTo>
                  <a:pt x="570360" y="127013"/>
                </a:lnTo>
                <a:lnTo>
                  <a:pt x="534601" y="150088"/>
                </a:lnTo>
                <a:lnTo>
                  <a:pt x="499680" y="174893"/>
                </a:lnTo>
                <a:lnTo>
                  <a:pt x="465629" y="201381"/>
                </a:lnTo>
                <a:lnTo>
                  <a:pt x="432485" y="229510"/>
                </a:lnTo>
                <a:lnTo>
                  <a:pt x="400283" y="259234"/>
                </a:lnTo>
                <a:lnTo>
                  <a:pt x="369057" y="290509"/>
                </a:lnTo>
                <a:lnTo>
                  <a:pt x="338842" y="323290"/>
                </a:lnTo>
                <a:lnTo>
                  <a:pt x="309674" y="357533"/>
                </a:lnTo>
                <a:lnTo>
                  <a:pt x="281588" y="393194"/>
                </a:lnTo>
                <a:lnTo>
                  <a:pt x="254618" y="430228"/>
                </a:lnTo>
                <a:lnTo>
                  <a:pt x="228799" y="468590"/>
                </a:lnTo>
                <a:lnTo>
                  <a:pt x="204167" y="508236"/>
                </a:lnTo>
                <a:lnTo>
                  <a:pt x="180757" y="549122"/>
                </a:lnTo>
                <a:lnTo>
                  <a:pt x="158603" y="591203"/>
                </a:lnTo>
                <a:lnTo>
                  <a:pt x="137741" y="634435"/>
                </a:lnTo>
                <a:lnTo>
                  <a:pt x="118205" y="678773"/>
                </a:lnTo>
                <a:lnTo>
                  <a:pt x="100031" y="724173"/>
                </a:lnTo>
                <a:lnTo>
                  <a:pt x="83254" y="770589"/>
                </a:lnTo>
                <a:lnTo>
                  <a:pt x="67908" y="817979"/>
                </a:lnTo>
                <a:lnTo>
                  <a:pt x="54029" y="866297"/>
                </a:lnTo>
                <a:lnTo>
                  <a:pt x="41652" y="915498"/>
                </a:lnTo>
                <a:lnTo>
                  <a:pt x="30811" y="965540"/>
                </a:lnTo>
                <a:lnTo>
                  <a:pt x="21543" y="1016375"/>
                </a:lnTo>
                <a:lnTo>
                  <a:pt x="13880" y="1067962"/>
                </a:lnTo>
                <a:lnTo>
                  <a:pt x="7860" y="1120254"/>
                </a:lnTo>
                <a:lnTo>
                  <a:pt x="3516" y="1173208"/>
                </a:lnTo>
                <a:lnTo>
                  <a:pt x="885" y="1226778"/>
                </a:lnTo>
                <a:lnTo>
                  <a:pt x="0" y="1280922"/>
                </a:lnTo>
                <a:lnTo>
                  <a:pt x="885" y="1335065"/>
                </a:lnTo>
                <a:lnTo>
                  <a:pt x="3516" y="1388635"/>
                </a:lnTo>
                <a:lnTo>
                  <a:pt x="7860" y="1441589"/>
                </a:lnTo>
                <a:lnTo>
                  <a:pt x="13880" y="1493881"/>
                </a:lnTo>
                <a:lnTo>
                  <a:pt x="21543" y="1545468"/>
                </a:lnTo>
                <a:lnTo>
                  <a:pt x="30811" y="1596303"/>
                </a:lnTo>
                <a:lnTo>
                  <a:pt x="41652" y="1646345"/>
                </a:lnTo>
                <a:lnTo>
                  <a:pt x="54029" y="1695546"/>
                </a:lnTo>
                <a:lnTo>
                  <a:pt x="67908" y="1743864"/>
                </a:lnTo>
                <a:lnTo>
                  <a:pt x="83254" y="1791254"/>
                </a:lnTo>
                <a:lnTo>
                  <a:pt x="100031" y="1837670"/>
                </a:lnTo>
                <a:lnTo>
                  <a:pt x="118205" y="1883070"/>
                </a:lnTo>
                <a:lnTo>
                  <a:pt x="137741" y="1927408"/>
                </a:lnTo>
                <a:lnTo>
                  <a:pt x="158603" y="1970640"/>
                </a:lnTo>
                <a:lnTo>
                  <a:pt x="180757" y="2012721"/>
                </a:lnTo>
                <a:lnTo>
                  <a:pt x="204167" y="2053607"/>
                </a:lnTo>
                <a:lnTo>
                  <a:pt x="228799" y="2093253"/>
                </a:lnTo>
                <a:lnTo>
                  <a:pt x="254618" y="2131615"/>
                </a:lnTo>
                <a:lnTo>
                  <a:pt x="281588" y="2168649"/>
                </a:lnTo>
                <a:lnTo>
                  <a:pt x="309674" y="2204310"/>
                </a:lnTo>
                <a:lnTo>
                  <a:pt x="338842" y="2238553"/>
                </a:lnTo>
                <a:lnTo>
                  <a:pt x="369057" y="2271334"/>
                </a:lnTo>
                <a:lnTo>
                  <a:pt x="400283" y="2302609"/>
                </a:lnTo>
                <a:lnTo>
                  <a:pt x="432485" y="2332333"/>
                </a:lnTo>
                <a:lnTo>
                  <a:pt x="465629" y="2360462"/>
                </a:lnTo>
                <a:lnTo>
                  <a:pt x="499680" y="2386950"/>
                </a:lnTo>
                <a:lnTo>
                  <a:pt x="534601" y="2411755"/>
                </a:lnTo>
                <a:lnTo>
                  <a:pt x="570360" y="2434830"/>
                </a:lnTo>
                <a:lnTo>
                  <a:pt x="606919" y="2456133"/>
                </a:lnTo>
                <a:lnTo>
                  <a:pt x="644245" y="2475617"/>
                </a:lnTo>
                <a:lnTo>
                  <a:pt x="682302" y="2493240"/>
                </a:lnTo>
                <a:lnTo>
                  <a:pt x="721056" y="2508956"/>
                </a:lnTo>
                <a:lnTo>
                  <a:pt x="760471" y="2522720"/>
                </a:lnTo>
                <a:lnTo>
                  <a:pt x="800512" y="2534489"/>
                </a:lnTo>
                <a:lnTo>
                  <a:pt x="841145" y="2544218"/>
                </a:lnTo>
                <a:lnTo>
                  <a:pt x="882333" y="2551863"/>
                </a:lnTo>
                <a:lnTo>
                  <a:pt x="924044" y="2557378"/>
                </a:lnTo>
                <a:lnTo>
                  <a:pt x="966240" y="2560720"/>
                </a:lnTo>
                <a:lnTo>
                  <a:pt x="1008888" y="2561844"/>
                </a:lnTo>
                <a:lnTo>
                  <a:pt x="1051531" y="2560720"/>
                </a:lnTo>
                <a:lnTo>
                  <a:pt x="1093724" y="2557378"/>
                </a:lnTo>
                <a:lnTo>
                  <a:pt x="1135432" y="2551863"/>
                </a:lnTo>
                <a:lnTo>
                  <a:pt x="1176618" y="2544218"/>
                </a:lnTo>
                <a:lnTo>
                  <a:pt x="1217248" y="2534489"/>
                </a:lnTo>
                <a:lnTo>
                  <a:pt x="1257287" y="2522720"/>
                </a:lnTo>
                <a:lnTo>
                  <a:pt x="1296701" y="2508956"/>
                </a:lnTo>
                <a:lnTo>
                  <a:pt x="1335453" y="2493240"/>
                </a:lnTo>
                <a:lnTo>
                  <a:pt x="1373509" y="2475617"/>
                </a:lnTo>
                <a:lnTo>
                  <a:pt x="1410834" y="2456133"/>
                </a:lnTo>
                <a:lnTo>
                  <a:pt x="1447393" y="2434830"/>
                </a:lnTo>
                <a:lnTo>
                  <a:pt x="1483151" y="2411755"/>
                </a:lnTo>
                <a:lnTo>
                  <a:pt x="1518073" y="2386950"/>
                </a:lnTo>
                <a:lnTo>
                  <a:pt x="1552123" y="2360462"/>
                </a:lnTo>
                <a:lnTo>
                  <a:pt x="1585267" y="2332333"/>
                </a:lnTo>
                <a:lnTo>
                  <a:pt x="1617470" y="2302609"/>
                </a:lnTo>
                <a:lnTo>
                  <a:pt x="1648697" y="2271334"/>
                </a:lnTo>
                <a:lnTo>
                  <a:pt x="1678912" y="2238553"/>
                </a:lnTo>
                <a:lnTo>
                  <a:pt x="1708081" y="2204310"/>
                </a:lnTo>
                <a:lnTo>
                  <a:pt x="1736169" y="2168649"/>
                </a:lnTo>
                <a:lnTo>
                  <a:pt x="1763140" y="2131615"/>
                </a:lnTo>
                <a:lnTo>
                  <a:pt x="1788959" y="2093253"/>
                </a:lnTo>
                <a:lnTo>
                  <a:pt x="1813593" y="2053607"/>
                </a:lnTo>
                <a:lnTo>
                  <a:pt x="1837004" y="2012721"/>
                </a:lnTo>
                <a:lnTo>
                  <a:pt x="1859159" y="1970640"/>
                </a:lnTo>
                <a:lnTo>
                  <a:pt x="1880023" y="1927408"/>
                </a:lnTo>
                <a:lnTo>
                  <a:pt x="1899560" y="1883070"/>
                </a:lnTo>
                <a:lnTo>
                  <a:pt x="1917735" y="1837670"/>
                </a:lnTo>
                <a:lnTo>
                  <a:pt x="1934514" y="1791254"/>
                </a:lnTo>
                <a:lnTo>
                  <a:pt x="1949860" y="1743864"/>
                </a:lnTo>
                <a:lnTo>
                  <a:pt x="1963741" y="1695546"/>
                </a:lnTo>
                <a:lnTo>
                  <a:pt x="1976119" y="1646345"/>
                </a:lnTo>
                <a:lnTo>
                  <a:pt x="1986960" y="1596303"/>
                </a:lnTo>
                <a:lnTo>
                  <a:pt x="1996230" y="1545468"/>
                </a:lnTo>
                <a:lnTo>
                  <a:pt x="2003893" y="1493881"/>
                </a:lnTo>
                <a:lnTo>
                  <a:pt x="2009914" y="1441589"/>
                </a:lnTo>
                <a:lnTo>
                  <a:pt x="2014258" y="1388635"/>
                </a:lnTo>
                <a:lnTo>
                  <a:pt x="2016890" y="1335065"/>
                </a:lnTo>
                <a:lnTo>
                  <a:pt x="2017776" y="1280922"/>
                </a:lnTo>
                <a:lnTo>
                  <a:pt x="2016890" y="1226778"/>
                </a:lnTo>
                <a:lnTo>
                  <a:pt x="2014258" y="1173208"/>
                </a:lnTo>
                <a:lnTo>
                  <a:pt x="2009914" y="1120254"/>
                </a:lnTo>
                <a:lnTo>
                  <a:pt x="2003893" y="1067962"/>
                </a:lnTo>
                <a:lnTo>
                  <a:pt x="1996230" y="1016375"/>
                </a:lnTo>
                <a:lnTo>
                  <a:pt x="1986960" y="965540"/>
                </a:lnTo>
                <a:lnTo>
                  <a:pt x="1976119" y="915498"/>
                </a:lnTo>
                <a:lnTo>
                  <a:pt x="1963741" y="866297"/>
                </a:lnTo>
                <a:lnTo>
                  <a:pt x="1949860" y="817979"/>
                </a:lnTo>
                <a:lnTo>
                  <a:pt x="1934514" y="770589"/>
                </a:lnTo>
                <a:lnTo>
                  <a:pt x="1917735" y="724173"/>
                </a:lnTo>
                <a:lnTo>
                  <a:pt x="1899560" y="678773"/>
                </a:lnTo>
                <a:lnTo>
                  <a:pt x="1880023" y="634435"/>
                </a:lnTo>
                <a:lnTo>
                  <a:pt x="1859159" y="591203"/>
                </a:lnTo>
                <a:lnTo>
                  <a:pt x="1837004" y="549122"/>
                </a:lnTo>
                <a:lnTo>
                  <a:pt x="1813593" y="508236"/>
                </a:lnTo>
                <a:lnTo>
                  <a:pt x="1788959" y="468590"/>
                </a:lnTo>
                <a:lnTo>
                  <a:pt x="1763140" y="430228"/>
                </a:lnTo>
                <a:lnTo>
                  <a:pt x="1736169" y="393194"/>
                </a:lnTo>
                <a:lnTo>
                  <a:pt x="1708081" y="357533"/>
                </a:lnTo>
                <a:lnTo>
                  <a:pt x="1678912" y="323290"/>
                </a:lnTo>
                <a:lnTo>
                  <a:pt x="1648697" y="290509"/>
                </a:lnTo>
                <a:lnTo>
                  <a:pt x="1617470" y="259234"/>
                </a:lnTo>
                <a:lnTo>
                  <a:pt x="1585267" y="229510"/>
                </a:lnTo>
                <a:lnTo>
                  <a:pt x="1552123" y="201381"/>
                </a:lnTo>
                <a:lnTo>
                  <a:pt x="1518073" y="174893"/>
                </a:lnTo>
                <a:lnTo>
                  <a:pt x="1483151" y="150088"/>
                </a:lnTo>
                <a:lnTo>
                  <a:pt x="1447393" y="127013"/>
                </a:lnTo>
                <a:lnTo>
                  <a:pt x="1410834" y="105710"/>
                </a:lnTo>
                <a:lnTo>
                  <a:pt x="1373509" y="86226"/>
                </a:lnTo>
                <a:lnTo>
                  <a:pt x="1335453" y="68603"/>
                </a:lnTo>
                <a:lnTo>
                  <a:pt x="1296701" y="52887"/>
                </a:lnTo>
                <a:lnTo>
                  <a:pt x="1257287" y="39123"/>
                </a:lnTo>
                <a:lnTo>
                  <a:pt x="1217248" y="27354"/>
                </a:lnTo>
                <a:lnTo>
                  <a:pt x="1176618" y="17625"/>
                </a:lnTo>
                <a:lnTo>
                  <a:pt x="1135432" y="9980"/>
                </a:lnTo>
                <a:lnTo>
                  <a:pt x="1093724" y="4465"/>
                </a:lnTo>
                <a:lnTo>
                  <a:pt x="1051531" y="1123"/>
                </a:lnTo>
                <a:lnTo>
                  <a:pt x="1008888" y="0"/>
                </a:lnTo>
                <a:close/>
              </a:path>
            </a:pathLst>
          </a:custGeom>
          <a:solidFill>
            <a:srgbClr val="4F81BC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45900" t="60417" r="46487" b="27083"/>
          <a:stretch/>
        </p:blipFill>
        <p:spPr>
          <a:xfrm>
            <a:off x="551728" y="4515473"/>
            <a:ext cx="1610374" cy="148649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379352" y="4948667"/>
            <a:ext cx="1499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December 16, </a:t>
            </a:r>
          </a:p>
          <a:p>
            <a:r>
              <a:rPr lang="en-IN" dirty="0" smtClean="0"/>
              <a:t>4:15 p.m. to 5:30 p.m.</a:t>
            </a:r>
          </a:p>
          <a:p>
            <a:endParaRPr lang="en-IN" dirty="0"/>
          </a:p>
        </p:txBody>
      </p:sp>
      <p:sp>
        <p:nvSpPr>
          <p:cNvPr id="29" name="object 5"/>
          <p:cNvSpPr/>
          <p:nvPr/>
        </p:nvSpPr>
        <p:spPr>
          <a:xfrm>
            <a:off x="2885980" y="5117522"/>
            <a:ext cx="405449" cy="3566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5088009" y="4970518"/>
            <a:ext cx="1443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Maximum participants attended - </a:t>
            </a:r>
            <a:r>
              <a:rPr lang="en-IN" dirty="0"/>
              <a:t>5</a:t>
            </a:r>
            <a:r>
              <a:rPr lang="en-IN" dirty="0" smtClean="0"/>
              <a:t>0</a:t>
            </a:r>
          </a:p>
          <a:p>
            <a:endParaRPr lang="en-IN" dirty="0"/>
          </a:p>
        </p:txBody>
      </p:sp>
      <p:sp>
        <p:nvSpPr>
          <p:cNvPr id="31" name="object 8"/>
          <p:cNvSpPr/>
          <p:nvPr/>
        </p:nvSpPr>
        <p:spPr>
          <a:xfrm>
            <a:off x="7118969" y="5073631"/>
            <a:ext cx="335280" cy="370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Rectangle 31"/>
          <p:cNvSpPr/>
          <p:nvPr/>
        </p:nvSpPr>
        <p:spPr>
          <a:xfrm>
            <a:off x="3346143" y="4056865"/>
            <a:ext cx="5263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Dr. </a:t>
            </a:r>
            <a:r>
              <a:rPr lang="en-IN" dirty="0" err="1"/>
              <a:t>Kishor</a:t>
            </a:r>
            <a:r>
              <a:rPr lang="en-IN" dirty="0"/>
              <a:t> P., </a:t>
            </a:r>
            <a:endParaRPr lang="en-IN" dirty="0" smtClean="0"/>
          </a:p>
          <a:p>
            <a:endParaRPr lang="en-IN" dirty="0"/>
          </a:p>
          <a:p>
            <a:r>
              <a:rPr lang="en-IN" dirty="0" smtClean="0"/>
              <a:t>Director</a:t>
            </a:r>
            <a:r>
              <a:rPr lang="en-IN" dirty="0"/>
              <a:t>, </a:t>
            </a:r>
            <a:r>
              <a:rPr lang="en-IN" dirty="0" err="1"/>
              <a:t>Habilete</a:t>
            </a:r>
            <a:r>
              <a:rPr lang="en-IN" dirty="0"/>
              <a:t> Learning Solutions Private Limited.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095" y="3607265"/>
            <a:ext cx="8960002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1F5F"/>
                </a:solidFill>
                <a:latin typeface="Caladea"/>
                <a:ea typeface="+mj-ea"/>
                <a:cs typeface="Caladea"/>
              </a:defRPr>
            </a:lvl1pPr>
          </a:lstStyle>
          <a:p>
            <a:pPr algn="ctr"/>
            <a:r>
              <a:rPr lang="en-IN" b="0" dirty="0"/>
              <a:t>First and second year orientation</a:t>
            </a:r>
            <a:endParaRPr lang="en-IN" kern="0" dirty="0"/>
          </a:p>
        </p:txBody>
      </p:sp>
      <p:sp>
        <p:nvSpPr>
          <p:cNvPr id="34" name="object 3"/>
          <p:cNvSpPr/>
          <p:nvPr/>
        </p:nvSpPr>
        <p:spPr>
          <a:xfrm>
            <a:off x="850122" y="3967726"/>
            <a:ext cx="7028180" cy="32384"/>
          </a:xfrm>
          <a:custGeom>
            <a:avLst/>
            <a:gdLst/>
            <a:ahLst/>
            <a:cxnLst/>
            <a:rect l="l" t="t" r="r" b="b"/>
            <a:pathLst>
              <a:path w="7028180" h="32384">
                <a:moveTo>
                  <a:pt x="0" y="0"/>
                </a:moveTo>
                <a:lnTo>
                  <a:pt x="7028180" y="32257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Rectangle 34"/>
          <p:cNvSpPr/>
          <p:nvPr/>
        </p:nvSpPr>
        <p:spPr>
          <a:xfrm>
            <a:off x="3346143" y="6040188"/>
            <a:ext cx="5507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Demonstration of benefits of ASCE membership for students</a:t>
            </a:r>
            <a:endParaRPr lang="en-IN" dirty="0"/>
          </a:p>
        </p:txBody>
      </p:sp>
      <p:sp>
        <p:nvSpPr>
          <p:cNvPr id="36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6682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8" y="24811"/>
            <a:ext cx="8960002" cy="400110"/>
          </a:xfrm>
        </p:spPr>
        <p:txBody>
          <a:bodyPr/>
          <a:lstStyle/>
          <a:p>
            <a:pPr algn="ctr"/>
            <a:r>
              <a:rPr lang="en-IN" dirty="0" smtClean="0"/>
              <a:t>INTERACTION WITH ANOTHER STUDENT CHAPTER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7650306" y="2377281"/>
            <a:ext cx="1602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kmq-qiph-bsm</a:t>
            </a:r>
            <a:r>
              <a:rPr lang="en-IN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5877" y="1053636"/>
            <a:ext cx="50033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err="1"/>
              <a:t>Mr.</a:t>
            </a:r>
            <a:r>
              <a:rPr lang="en-IN" dirty="0"/>
              <a:t> </a:t>
            </a:r>
            <a:r>
              <a:rPr lang="en-IN" dirty="0" smtClean="0"/>
              <a:t>Cherian C. K. and </a:t>
            </a:r>
            <a:r>
              <a:rPr lang="en-IN" dirty="0" err="1"/>
              <a:t>Mr</a:t>
            </a:r>
            <a:r>
              <a:rPr lang="en-IN" dirty="0" err="1" smtClean="0"/>
              <a:t>.</a:t>
            </a:r>
            <a:r>
              <a:rPr lang="en-IN" dirty="0" smtClean="0"/>
              <a:t> </a:t>
            </a:r>
            <a:r>
              <a:rPr lang="en-IN" dirty="0" err="1" smtClean="0"/>
              <a:t>Jithin</a:t>
            </a:r>
            <a:r>
              <a:rPr lang="en-IN" dirty="0" smtClean="0"/>
              <a:t> Kurian Andrews,  </a:t>
            </a:r>
            <a:endParaRPr lang="en-IN" dirty="0" smtClean="0"/>
          </a:p>
          <a:p>
            <a:endParaRPr lang="en-IN" dirty="0"/>
          </a:p>
          <a:p>
            <a:r>
              <a:rPr lang="en-IN" dirty="0" err="1" smtClean="0"/>
              <a:t>Saintgits</a:t>
            </a:r>
            <a:r>
              <a:rPr lang="en-IN" dirty="0" smtClean="0"/>
              <a:t> College of Engineering, Kottayam</a:t>
            </a:r>
            <a:endParaRPr lang="en-IN" dirty="0"/>
          </a:p>
        </p:txBody>
      </p:sp>
      <p:grpSp>
        <p:nvGrpSpPr>
          <p:cNvPr id="6" name="object 7"/>
          <p:cNvGrpSpPr/>
          <p:nvPr/>
        </p:nvGrpSpPr>
        <p:grpSpPr>
          <a:xfrm>
            <a:off x="3581400" y="1066800"/>
            <a:ext cx="3925825" cy="1739217"/>
            <a:chOff x="2054061" y="1012510"/>
            <a:chExt cx="3925825" cy="1739217"/>
          </a:xfrm>
        </p:grpSpPr>
        <p:sp>
          <p:nvSpPr>
            <p:cNvPr id="7" name="object 8"/>
            <p:cNvSpPr/>
            <p:nvPr/>
          </p:nvSpPr>
          <p:spPr>
            <a:xfrm>
              <a:off x="2060177" y="1012510"/>
              <a:ext cx="335280" cy="3703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/>
            <p:cNvSpPr/>
            <p:nvPr/>
          </p:nvSpPr>
          <p:spPr>
            <a:xfrm>
              <a:off x="2054061" y="1610794"/>
              <a:ext cx="348193" cy="3319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3818670" y="2302148"/>
              <a:ext cx="448055" cy="4495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5544296" y="2302148"/>
              <a:ext cx="435590" cy="4364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4"/>
          <p:cNvSpPr/>
          <p:nvPr/>
        </p:nvSpPr>
        <p:spPr>
          <a:xfrm>
            <a:off x="3585919" y="3254340"/>
            <a:ext cx="400812" cy="396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065877" y="3267794"/>
            <a:ext cx="5507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Achievements and experiences of the ASCE student chapter members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5738920" y="2077155"/>
            <a:ext cx="1443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Maximum participants attended - </a:t>
            </a:r>
            <a:r>
              <a:rPr lang="en-IN" dirty="0" smtClean="0"/>
              <a:t>40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3176454" y="3168538"/>
            <a:ext cx="5507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6" name="object 5"/>
          <p:cNvSpPr/>
          <p:nvPr/>
        </p:nvSpPr>
        <p:spPr>
          <a:xfrm>
            <a:off x="3623514" y="2350207"/>
            <a:ext cx="405449" cy="356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4009245" y="2077155"/>
            <a:ext cx="1546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December </a:t>
            </a:r>
            <a:r>
              <a:rPr lang="en-IN" dirty="0" smtClean="0"/>
              <a:t>18, </a:t>
            </a:r>
            <a:endParaRPr lang="en-IN" dirty="0" smtClean="0"/>
          </a:p>
          <a:p>
            <a:r>
              <a:rPr lang="en-IN" dirty="0"/>
              <a:t>8</a:t>
            </a:r>
            <a:r>
              <a:rPr lang="en-IN" dirty="0" smtClean="0"/>
              <a:t>:00 </a:t>
            </a:r>
            <a:r>
              <a:rPr lang="en-IN" dirty="0" smtClean="0"/>
              <a:t>p.m. to </a:t>
            </a:r>
            <a:r>
              <a:rPr lang="en-IN" dirty="0"/>
              <a:t>9</a:t>
            </a:r>
            <a:r>
              <a:rPr lang="en-IN" dirty="0" smtClean="0"/>
              <a:t>:00 </a:t>
            </a:r>
            <a:r>
              <a:rPr lang="en-IN" dirty="0" smtClean="0"/>
              <a:t>p.m.</a:t>
            </a:r>
          </a:p>
          <a:p>
            <a:endParaRPr lang="en-IN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25" y="600454"/>
            <a:ext cx="2471526" cy="34995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4147535"/>
            <a:ext cx="3352800" cy="2328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425" y="4147535"/>
            <a:ext cx="3309371" cy="2394698"/>
          </a:xfrm>
          <a:prstGeom prst="rect">
            <a:avLst/>
          </a:prstGeom>
        </p:spPr>
      </p:pic>
      <p:sp>
        <p:nvSpPr>
          <p:cNvPr id="21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503646" y="430063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6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3419" y="7620"/>
            <a:ext cx="5258562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Contact</a:t>
            </a:r>
            <a:r>
              <a:rPr sz="3600" spc="-70" dirty="0"/>
              <a:t> </a:t>
            </a:r>
            <a:r>
              <a:rPr sz="3600" spc="-5" dirty="0"/>
              <a:t>Information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507491" y="676655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056" y="2824147"/>
            <a:ext cx="609588" cy="47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77005" y="1190434"/>
            <a:ext cx="6550025" cy="308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College of Engineering Trivandrum</a:t>
            </a:r>
          </a:p>
          <a:p>
            <a:pPr marL="12700">
              <a:lnSpc>
                <a:spcPct val="100000"/>
              </a:lnSpc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ngineering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College, </a:t>
            </a:r>
            <a:r>
              <a:rPr lang="en-IN" sz="2000" dirty="0" err="1">
                <a:latin typeface="Arial" panose="020B0604020202020204" pitchFamily="34" charset="0"/>
                <a:cs typeface="Arial" panose="020B0604020202020204" pitchFamily="34" charset="0"/>
              </a:rPr>
              <a:t>Sreekaryam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- Kulathoor Rd, P.O, </a:t>
            </a:r>
            <a:r>
              <a:rPr lang="en-IN" sz="2000" dirty="0" err="1">
                <a:latin typeface="Arial" panose="020B0604020202020204" pitchFamily="34" charset="0"/>
                <a:cs typeface="Arial" panose="020B0604020202020204" pitchFamily="34" charset="0"/>
              </a:rPr>
              <a:t>Sreekariyam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, Thiruvananthapuram,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Kerala, India 695016</a:t>
            </a:r>
          </a:p>
          <a:p>
            <a:pPr marL="12700">
              <a:lnSpc>
                <a:spcPct val="100000"/>
              </a:lnSpc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en-I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ascecet@cet.ac.in</a:t>
            </a:r>
          </a:p>
          <a:p>
            <a:pPr marL="12700">
              <a:lnSpc>
                <a:spcPct val="100000"/>
              </a:lnSpc>
            </a:pPr>
            <a:endParaRPr sz="2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en-I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asce_cet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3476" y="3684217"/>
            <a:ext cx="614172" cy="614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93418" y="1223772"/>
            <a:ext cx="297181" cy="3043428"/>
            <a:chOff x="693419" y="1223772"/>
            <a:chExt cx="196850" cy="2520950"/>
          </a:xfrm>
        </p:grpSpPr>
        <p:sp>
          <p:nvSpPr>
            <p:cNvPr id="8" name="object 8"/>
            <p:cNvSpPr/>
            <p:nvPr/>
          </p:nvSpPr>
          <p:spPr>
            <a:xfrm>
              <a:off x="793241" y="1422654"/>
              <a:ext cx="0" cy="2322195"/>
            </a:xfrm>
            <a:custGeom>
              <a:avLst/>
              <a:gdLst/>
              <a:ahLst/>
              <a:cxnLst/>
              <a:rect l="l" t="t" r="r" b="b"/>
              <a:pathLst>
                <a:path h="2322195">
                  <a:moveTo>
                    <a:pt x="0" y="0"/>
                  </a:moveTo>
                  <a:lnTo>
                    <a:pt x="0" y="2321687"/>
                  </a:lnTo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3419" y="2638044"/>
              <a:ext cx="196595" cy="1981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3419" y="3546348"/>
              <a:ext cx="196595" cy="1965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3419" y="1223772"/>
              <a:ext cx="196595" cy="1981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154586" y="1223772"/>
            <a:ext cx="518159" cy="719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8" y="232648"/>
            <a:ext cx="8960002" cy="400110"/>
          </a:xfrm>
        </p:spPr>
        <p:txBody>
          <a:bodyPr/>
          <a:lstStyle/>
          <a:p>
            <a:r>
              <a:rPr lang="en-IN" dirty="0" smtClean="0"/>
              <a:t>STUDENT COMPETITIONS 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155" t="30208" r="1391" b="17709"/>
          <a:stretch/>
        </p:blipFill>
        <p:spPr>
          <a:xfrm>
            <a:off x="5715000" y="232648"/>
            <a:ext cx="2966057" cy="2851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8741" t="30209" r="1391" b="15625"/>
          <a:stretch/>
        </p:blipFill>
        <p:spPr>
          <a:xfrm>
            <a:off x="5715271" y="3276600"/>
            <a:ext cx="2980345" cy="303878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801576" y="1084077"/>
            <a:ext cx="4612716" cy="4001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1" i="0">
                <a:solidFill>
                  <a:srgbClr val="001F5F"/>
                </a:solidFill>
                <a:latin typeface="Caladea"/>
                <a:ea typeface="+mn-ea"/>
                <a:cs typeface="Calade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IN" sz="2000" b="0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making competition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World Environmental Day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5, </a:t>
            </a:r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b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all students</a:t>
            </a:r>
          </a:p>
          <a:p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Judgement based on solutions for food, water, housing, transportation, waste disposal</a:t>
            </a:r>
          </a:p>
          <a:p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Submissions in video format or as write up</a:t>
            </a:r>
          </a:p>
          <a:p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date: June 3, 2021</a:t>
            </a:r>
            <a:endParaRPr lang="en-IN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502647" y="1156639"/>
            <a:ext cx="0" cy="3744000"/>
          </a:xfrm>
          <a:custGeom>
            <a:avLst/>
            <a:gdLst/>
            <a:ahLst/>
            <a:cxnLst/>
            <a:rect l="l" t="t" r="r" b="b"/>
            <a:pathLst>
              <a:path h="2322195">
                <a:moveTo>
                  <a:pt x="0" y="0"/>
                </a:moveTo>
                <a:lnTo>
                  <a:pt x="0" y="2321687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388401" y="2030906"/>
            <a:ext cx="271058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350247" y="1096230"/>
            <a:ext cx="271058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360178" y="4784839"/>
            <a:ext cx="271058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5817" y="3879237"/>
            <a:ext cx="271058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367118" y="2667509"/>
            <a:ext cx="271058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4" name="object 3"/>
          <p:cNvSpPr/>
          <p:nvPr/>
        </p:nvSpPr>
        <p:spPr>
          <a:xfrm flipV="1">
            <a:off x="183998" y="592181"/>
            <a:ext cx="5531002" cy="45719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1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404291" y="931428"/>
            <a:ext cx="3853509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1" i="0">
                <a:solidFill>
                  <a:srgbClr val="001F5F"/>
                </a:solidFill>
                <a:latin typeface="Caladea"/>
                <a:ea typeface="+mn-ea"/>
                <a:cs typeface="Calade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N" sz="2000" b="0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Quiz competition </a:t>
            </a:r>
            <a:r>
              <a:rPr lang="en-IN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 Based </a:t>
            </a:r>
            <a:r>
              <a:rPr lang="en-IN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on Engineers Day on September 15</a:t>
            </a:r>
          </a:p>
          <a:p>
            <a:pPr algn="just"/>
            <a:endParaRPr lang="en-IN" sz="2000" b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IN" sz="2000" b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IN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IN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to all students</a:t>
            </a:r>
          </a:p>
          <a:p>
            <a:pPr algn="just"/>
            <a:endParaRPr lang="en-IN" sz="2000" b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IN" sz="2000" b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IN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</a:t>
            </a:r>
            <a:r>
              <a:rPr lang="en-IN" sz="20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15, 2021, 7:00 p.m.</a:t>
            </a:r>
            <a:endParaRPr lang="en-IN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8741" t="30209" r="1391" b="15625"/>
          <a:stretch/>
        </p:blipFill>
        <p:spPr>
          <a:xfrm>
            <a:off x="5638800" y="647760"/>
            <a:ext cx="3010604" cy="306963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810" y="228600"/>
            <a:ext cx="8960002" cy="400110"/>
          </a:xfrm>
        </p:spPr>
        <p:txBody>
          <a:bodyPr/>
          <a:lstStyle/>
          <a:p>
            <a:r>
              <a:rPr lang="en-IN" dirty="0" smtClean="0"/>
              <a:t>STUDENT COMPETITIONS </a:t>
            </a:r>
            <a:endParaRPr lang="en-IN" dirty="0"/>
          </a:p>
        </p:txBody>
      </p:sp>
      <p:sp>
        <p:nvSpPr>
          <p:cNvPr id="8" name="object 8"/>
          <p:cNvSpPr/>
          <p:nvPr/>
        </p:nvSpPr>
        <p:spPr>
          <a:xfrm>
            <a:off x="1143000" y="991837"/>
            <a:ext cx="0" cy="2340000"/>
          </a:xfrm>
          <a:custGeom>
            <a:avLst/>
            <a:gdLst/>
            <a:ahLst/>
            <a:cxnLst/>
            <a:rect l="l" t="t" r="r" b="b"/>
            <a:pathLst>
              <a:path h="2322195">
                <a:moveTo>
                  <a:pt x="0" y="0"/>
                </a:moveTo>
                <a:lnTo>
                  <a:pt x="0" y="2321687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1028754" y="2150475"/>
            <a:ext cx="271058" cy="253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990600" y="931428"/>
            <a:ext cx="271058" cy="253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1028754" y="3103498"/>
            <a:ext cx="271058" cy="253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2100198" y="6009853"/>
            <a:ext cx="3607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1st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prize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SHEETAL SAMBHU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203" t="26042" r="35944" b="14583"/>
          <a:stretch/>
        </p:blipFill>
        <p:spPr>
          <a:xfrm>
            <a:off x="2178520" y="3572443"/>
            <a:ext cx="3450755" cy="245866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507491" y="676655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0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2692509" y="1257312"/>
            <a:ext cx="389264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1" i="0">
                <a:solidFill>
                  <a:srgbClr val="001F5F"/>
                </a:solidFill>
                <a:latin typeface="Caladea"/>
                <a:ea typeface="+mn-ea"/>
                <a:cs typeface="Calade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International Day of Persons with Disabilities</a:t>
            </a:r>
          </a:p>
          <a:p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making competition open to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of CET</a:t>
            </a:r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Judgement based on societal challenges and ideas to support them</a:t>
            </a:r>
          </a:p>
          <a:p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date: December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2, 2021</a:t>
            </a:r>
            <a:endParaRPr lang="en-IN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741" t="23958" r="4905" b="10417"/>
          <a:stretch/>
        </p:blipFill>
        <p:spPr>
          <a:xfrm>
            <a:off x="0" y="1461469"/>
            <a:ext cx="2241265" cy="3137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758" t="14563" r="7704" b="10679"/>
          <a:stretch/>
        </p:blipFill>
        <p:spPr>
          <a:xfrm>
            <a:off x="6400800" y="1257312"/>
            <a:ext cx="2425913" cy="35244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2143" y="5181600"/>
            <a:ext cx="388920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1st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prize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SWETHA C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LOUIS</a:t>
            </a:r>
          </a:p>
          <a:p>
            <a:pPr algn="ctr"/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IN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year, </a:t>
            </a:r>
          </a:p>
          <a:p>
            <a:pPr algn="ctr"/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of civil Engineering, </a:t>
            </a:r>
          </a:p>
          <a:p>
            <a:pPr algn="ctr"/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CET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2397880" y="1324082"/>
            <a:ext cx="0" cy="3312000"/>
          </a:xfrm>
          <a:custGeom>
            <a:avLst/>
            <a:gdLst/>
            <a:ahLst/>
            <a:cxnLst/>
            <a:rect l="l" t="t" r="r" b="b"/>
            <a:pathLst>
              <a:path h="2322195">
                <a:moveTo>
                  <a:pt x="0" y="0"/>
                </a:moveTo>
                <a:lnTo>
                  <a:pt x="0" y="2321687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2283634" y="2198349"/>
            <a:ext cx="271058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2245480" y="1263673"/>
            <a:ext cx="271058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78630" y="4371258"/>
            <a:ext cx="271058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2278630" y="3149017"/>
            <a:ext cx="271058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41118" y="415392"/>
            <a:ext cx="8960002" cy="400110"/>
          </a:xfrm>
        </p:spPr>
        <p:txBody>
          <a:bodyPr/>
          <a:lstStyle/>
          <a:p>
            <a:pPr algn="ctr"/>
            <a:r>
              <a:rPr lang="en-IN" dirty="0" smtClean="0"/>
              <a:t>STUDENT COMPETITIONS </a:t>
            </a:r>
            <a:endParaRPr lang="en-IN" dirty="0"/>
          </a:p>
        </p:txBody>
      </p:sp>
      <p:sp>
        <p:nvSpPr>
          <p:cNvPr id="14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507491" y="914400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8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960002" cy="400110"/>
          </a:xfrm>
        </p:spPr>
        <p:txBody>
          <a:bodyPr/>
          <a:lstStyle/>
          <a:p>
            <a:pPr algn="ctr"/>
            <a:r>
              <a:rPr lang="en-IN" dirty="0" smtClean="0"/>
              <a:t>STUDENT PAPER PRESENTATION</a:t>
            </a:r>
            <a:endParaRPr lang="en-IN" dirty="0"/>
          </a:p>
        </p:txBody>
      </p:sp>
      <p:sp>
        <p:nvSpPr>
          <p:cNvPr id="5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083" t="25000" r="3733" b="11458"/>
          <a:stretch/>
        </p:blipFill>
        <p:spPr>
          <a:xfrm>
            <a:off x="5943600" y="804718"/>
            <a:ext cx="2892634" cy="4103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9980" r="1666" b="7016"/>
          <a:stretch/>
        </p:blipFill>
        <p:spPr>
          <a:xfrm>
            <a:off x="692134" y="3384139"/>
            <a:ext cx="4419600" cy="2133601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41045" y="838200"/>
            <a:ext cx="4392955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1" i="0">
                <a:solidFill>
                  <a:srgbClr val="001F5F"/>
                </a:solidFill>
                <a:latin typeface="Caladea"/>
                <a:ea typeface="+mn-ea"/>
                <a:cs typeface="Calade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work of post graduate students</a:t>
            </a:r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graduate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of CET</a:t>
            </a:r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Judgement based on </a:t>
            </a:r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and novelty of work</a:t>
            </a:r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646415" y="904970"/>
            <a:ext cx="45719" cy="2052000"/>
          </a:xfrm>
          <a:custGeom>
            <a:avLst/>
            <a:gdLst/>
            <a:ahLst/>
            <a:cxnLst/>
            <a:rect l="l" t="t" r="r" b="b"/>
            <a:pathLst>
              <a:path h="2322195">
                <a:moveTo>
                  <a:pt x="0" y="0"/>
                </a:moveTo>
                <a:lnTo>
                  <a:pt x="0" y="2321687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532170" y="1779237"/>
            <a:ext cx="305896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4016" y="844561"/>
            <a:ext cx="305896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/>
          <p:nvPr/>
        </p:nvSpPr>
        <p:spPr>
          <a:xfrm>
            <a:off x="527166" y="2729905"/>
            <a:ext cx="305896" cy="253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494016" y="5618518"/>
            <a:ext cx="65240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1st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prize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CHITHRA A. SAIKRISHNA</a:t>
            </a:r>
          </a:p>
          <a:p>
            <a:pPr algn="ctr"/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IN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year, Traffic and Transportation Engineering Division</a:t>
            </a:r>
          </a:p>
          <a:p>
            <a:pPr algn="ctr"/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of Civil Engineering, </a:t>
            </a:r>
          </a:p>
          <a:p>
            <a:pPr algn="ctr"/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CET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507491" y="676655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6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9" y="69728"/>
            <a:ext cx="8960002" cy="400110"/>
          </a:xfrm>
        </p:spPr>
        <p:txBody>
          <a:bodyPr/>
          <a:lstStyle/>
          <a:p>
            <a:pPr algn="ctr"/>
            <a:r>
              <a:rPr lang="en-IN" dirty="0" smtClean="0"/>
              <a:t>COMMUNITY SERVICE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7" y="958488"/>
            <a:ext cx="2286000" cy="3234416"/>
          </a:xfrm>
          <a:prstGeom prst="rect">
            <a:avLst/>
          </a:prstGeom>
        </p:spPr>
      </p:pic>
      <p:sp>
        <p:nvSpPr>
          <p:cNvPr id="5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967" y="987064"/>
            <a:ext cx="4217161" cy="3162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128" y="2689931"/>
            <a:ext cx="2014722" cy="2014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128" y="675209"/>
            <a:ext cx="2014722" cy="2014722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961707" y="5017294"/>
            <a:ext cx="603385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1" i="0">
                <a:solidFill>
                  <a:srgbClr val="001F5F"/>
                </a:solidFill>
                <a:latin typeface="Caladea"/>
                <a:ea typeface="+mn-ea"/>
                <a:cs typeface="Calade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blood donations</a:t>
            </a:r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Imparted community service spirit to the volunteers</a:t>
            </a:r>
            <a:endParaRPr lang="en-IN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430139" y="5033619"/>
            <a:ext cx="271058" cy="2531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/>
          <p:nvPr/>
        </p:nvSpPr>
        <p:spPr>
          <a:xfrm>
            <a:off x="420307" y="5971836"/>
            <a:ext cx="271058" cy="2531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/>
          <p:cNvSpPr/>
          <p:nvPr/>
        </p:nvSpPr>
        <p:spPr>
          <a:xfrm>
            <a:off x="565668" y="5072401"/>
            <a:ext cx="45719" cy="1116000"/>
          </a:xfrm>
          <a:custGeom>
            <a:avLst/>
            <a:gdLst/>
            <a:ahLst/>
            <a:cxnLst/>
            <a:rect l="l" t="t" r="r" b="b"/>
            <a:pathLst>
              <a:path h="2322195">
                <a:moveTo>
                  <a:pt x="0" y="0"/>
                </a:moveTo>
                <a:lnTo>
                  <a:pt x="0" y="2321687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/>
          <p:cNvSpPr/>
          <p:nvPr/>
        </p:nvSpPr>
        <p:spPr>
          <a:xfrm>
            <a:off x="507491" y="676655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25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23" y="37901"/>
            <a:ext cx="8960002" cy="400110"/>
          </a:xfrm>
        </p:spPr>
        <p:txBody>
          <a:bodyPr/>
          <a:lstStyle/>
          <a:p>
            <a:pPr algn="ctr"/>
            <a:r>
              <a:rPr lang="en-IN" dirty="0" smtClean="0"/>
              <a:t>SUMMARY AND QUESTIONS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889" y="579664"/>
            <a:ext cx="8128679" cy="59093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0" i="1" dirty="0" smtClean="0">
                <a:solidFill>
                  <a:schemeClr val="tx1"/>
                </a:solidFill>
              </a:rPr>
              <a:t>What were the most significant events of the year?</a:t>
            </a:r>
          </a:p>
          <a:p>
            <a:endParaRPr lang="en-IN" sz="2400" b="0" i="1" dirty="0" smtClean="0">
              <a:solidFill>
                <a:schemeClr val="tx1"/>
              </a:solidFill>
            </a:endParaRPr>
          </a:p>
          <a:p>
            <a:pPr algn="just"/>
            <a:r>
              <a:rPr lang="en-IN" sz="2400" b="0" dirty="0" smtClean="0">
                <a:solidFill>
                  <a:schemeClr val="tx1"/>
                </a:solidFill>
              </a:rPr>
              <a:t>The entire year was significant with series of events. The community service and the interactive sessions with experts and student competitions instilled a sense of responsibility and awareness to the student members</a:t>
            </a:r>
          </a:p>
          <a:p>
            <a:endParaRPr lang="en-IN" sz="24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0" i="1" dirty="0" smtClean="0">
                <a:solidFill>
                  <a:schemeClr val="tx1"/>
                </a:solidFill>
              </a:rPr>
              <a:t>What were the most significant challenges</a:t>
            </a:r>
            <a:r>
              <a:rPr lang="en-IN" sz="2400" b="0" i="1" dirty="0">
                <a:solidFill>
                  <a:schemeClr val="tx1"/>
                </a:solidFill>
              </a:rPr>
              <a:t>?</a:t>
            </a:r>
            <a:endParaRPr lang="en-IN" sz="2400" b="0" dirty="0">
              <a:solidFill>
                <a:schemeClr val="tx1"/>
              </a:solidFill>
            </a:endParaRPr>
          </a:p>
          <a:p>
            <a:endParaRPr lang="en-IN" sz="2400" b="0" dirty="0">
              <a:solidFill>
                <a:schemeClr val="tx1"/>
              </a:solidFill>
            </a:endParaRPr>
          </a:p>
          <a:p>
            <a:r>
              <a:rPr lang="en-IN" sz="2400" b="0" dirty="0" smtClean="0">
                <a:solidFill>
                  <a:schemeClr val="tx1"/>
                </a:solidFill>
              </a:rPr>
              <a:t>Absence of students in the campus due to COVID</a:t>
            </a:r>
          </a:p>
          <a:p>
            <a:endParaRPr lang="en-IN" sz="24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0" i="1" dirty="0" smtClean="0">
                <a:solidFill>
                  <a:schemeClr val="tx1"/>
                </a:solidFill>
              </a:rPr>
              <a:t>Future plans</a:t>
            </a:r>
            <a:endParaRPr lang="en-IN" sz="2400" b="0" dirty="0">
              <a:solidFill>
                <a:schemeClr val="tx1"/>
              </a:solidFill>
            </a:endParaRPr>
          </a:p>
          <a:p>
            <a:endParaRPr lang="en-IN" sz="2400" b="0" dirty="0">
              <a:solidFill>
                <a:schemeClr val="tx1"/>
              </a:solidFill>
            </a:endParaRPr>
          </a:p>
          <a:p>
            <a:r>
              <a:rPr lang="en-IN" sz="2400" b="0" dirty="0" smtClean="0">
                <a:solidFill>
                  <a:schemeClr val="tx1"/>
                </a:solidFill>
              </a:rPr>
              <a:t>Student conference</a:t>
            </a:r>
          </a:p>
          <a:p>
            <a:r>
              <a:rPr lang="en-IN" sz="2400" b="0" dirty="0" smtClean="0">
                <a:solidFill>
                  <a:schemeClr val="tx1"/>
                </a:solidFill>
              </a:rPr>
              <a:t>Community outreach programs</a:t>
            </a:r>
            <a:endParaRPr lang="en-IN" sz="2400" b="0" dirty="0">
              <a:solidFill>
                <a:schemeClr val="tx1"/>
              </a:solidFill>
            </a:endParaRPr>
          </a:p>
          <a:p>
            <a:r>
              <a:rPr lang="en-IN" sz="2400" b="0" dirty="0" smtClean="0">
                <a:solidFill>
                  <a:schemeClr val="tx1"/>
                </a:solidFill>
              </a:rPr>
              <a:t>Skill development based on industrial requirements</a:t>
            </a:r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4" name="object 8"/>
          <p:cNvSpPr/>
          <p:nvPr/>
        </p:nvSpPr>
        <p:spPr>
          <a:xfrm>
            <a:off x="818393" y="5488365"/>
            <a:ext cx="45719" cy="864000"/>
          </a:xfrm>
          <a:custGeom>
            <a:avLst/>
            <a:gdLst/>
            <a:ahLst/>
            <a:cxnLst/>
            <a:rect l="l" t="t" r="r" b="b"/>
            <a:pathLst>
              <a:path h="2322195">
                <a:moveTo>
                  <a:pt x="0" y="0"/>
                </a:moveTo>
                <a:lnTo>
                  <a:pt x="0" y="2321687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1"/>
          <p:cNvSpPr/>
          <p:nvPr/>
        </p:nvSpPr>
        <p:spPr>
          <a:xfrm>
            <a:off x="719334" y="6210305"/>
            <a:ext cx="198118" cy="136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8" name="object 11"/>
          <p:cNvSpPr/>
          <p:nvPr/>
        </p:nvSpPr>
        <p:spPr>
          <a:xfrm>
            <a:off x="700524" y="5467352"/>
            <a:ext cx="198118" cy="136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9" name="object 11"/>
          <p:cNvSpPr/>
          <p:nvPr/>
        </p:nvSpPr>
        <p:spPr>
          <a:xfrm>
            <a:off x="708164" y="5887268"/>
            <a:ext cx="198118" cy="136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0" name="object 3"/>
          <p:cNvSpPr/>
          <p:nvPr/>
        </p:nvSpPr>
        <p:spPr>
          <a:xfrm>
            <a:off x="533400" y="457441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42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25" y="-5417"/>
            <a:ext cx="8960002" cy="553998"/>
          </a:xfrm>
        </p:spPr>
        <p:txBody>
          <a:bodyPr/>
          <a:lstStyle/>
          <a:p>
            <a:pPr algn="ctr"/>
            <a:r>
              <a:rPr lang="en-IN" sz="3600" dirty="0" smtClean="0"/>
              <a:t>STUDENT OFFICERS</a:t>
            </a:r>
            <a:endParaRPr lang="en-IN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661" y="554237"/>
            <a:ext cx="7733030" cy="6586418"/>
          </a:xfrm>
        </p:spPr>
        <p:txBody>
          <a:bodyPr/>
          <a:lstStyle/>
          <a:p>
            <a:r>
              <a:rPr lang="en-IN" sz="2000" b="0" dirty="0" smtClean="0">
                <a:solidFill>
                  <a:schemeClr val="tx1"/>
                </a:solidFill>
              </a:rPr>
              <a:t>President                                Arya </a:t>
            </a:r>
            <a:r>
              <a:rPr lang="en-IN" sz="2000" b="0" dirty="0" err="1" smtClean="0">
                <a:solidFill>
                  <a:schemeClr val="tx1"/>
                </a:solidFill>
              </a:rPr>
              <a:t>Arun</a:t>
            </a:r>
            <a:r>
              <a:rPr lang="en-IN" sz="2000" b="0" dirty="0" smtClean="0">
                <a:solidFill>
                  <a:schemeClr val="tx1"/>
                </a:solidFill>
              </a:rPr>
              <a:t> Nair</a:t>
            </a:r>
          </a:p>
          <a:p>
            <a:r>
              <a:rPr lang="en-IN" b="0" dirty="0">
                <a:solidFill>
                  <a:schemeClr val="tx1"/>
                </a:solidFill>
              </a:rPr>
              <a:t> </a:t>
            </a:r>
            <a:r>
              <a:rPr lang="en-IN" b="0" dirty="0" smtClean="0">
                <a:solidFill>
                  <a:schemeClr val="tx1"/>
                </a:solidFill>
              </a:rPr>
              <a:t>                                               </a:t>
            </a:r>
            <a:r>
              <a:rPr lang="en-IN" b="0" dirty="0" smtClean="0">
                <a:solidFill>
                  <a:schemeClr val="tx1"/>
                </a:solidFill>
              </a:rPr>
              <a:t>    </a:t>
            </a:r>
            <a:r>
              <a:rPr lang="en-IN" b="0" dirty="0" smtClean="0">
                <a:solidFill>
                  <a:schemeClr val="tx1"/>
                </a:solidFill>
              </a:rPr>
              <a:t>arya1972305@gmail.com</a:t>
            </a:r>
          </a:p>
          <a:p>
            <a:r>
              <a:rPr lang="en-IN" b="0" dirty="0" smtClean="0">
                <a:solidFill>
                  <a:schemeClr val="tx1"/>
                </a:solidFill>
              </a:rPr>
              <a:t>                                              </a:t>
            </a:r>
            <a:r>
              <a:rPr lang="en-IN" b="0" dirty="0" smtClean="0">
                <a:solidFill>
                  <a:schemeClr val="tx1"/>
                </a:solidFill>
              </a:rPr>
              <a:t>     </a:t>
            </a:r>
            <a:r>
              <a:rPr lang="en-IN" b="0" dirty="0" smtClean="0">
                <a:solidFill>
                  <a:schemeClr val="tx1"/>
                </a:solidFill>
              </a:rPr>
              <a:t>+91 7025666352</a:t>
            </a:r>
            <a:endParaRPr lang="en-IN" b="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en-IN" sz="2000" b="0" dirty="0" smtClean="0">
                <a:solidFill>
                  <a:schemeClr val="tx1"/>
                </a:solidFill>
              </a:rPr>
              <a:t>Vice </a:t>
            </a:r>
            <a:r>
              <a:rPr lang="en-IN" sz="2000" b="0" dirty="0" smtClean="0">
                <a:solidFill>
                  <a:schemeClr val="tx1"/>
                </a:solidFill>
              </a:rPr>
              <a:t>president                        </a:t>
            </a:r>
            <a:r>
              <a:rPr lang="en-IN" sz="2000" b="0" dirty="0" err="1" smtClean="0">
                <a:solidFill>
                  <a:schemeClr val="tx1"/>
                </a:solidFill>
              </a:rPr>
              <a:t>Sreenaja</a:t>
            </a:r>
            <a:r>
              <a:rPr lang="en-IN" sz="2000" b="0" dirty="0" smtClean="0">
                <a:solidFill>
                  <a:schemeClr val="tx1"/>
                </a:solidFill>
              </a:rPr>
              <a:t> V.P.</a:t>
            </a:r>
          </a:p>
          <a:p>
            <a:r>
              <a:rPr lang="en-IN" sz="2000" b="0" dirty="0" smtClean="0">
                <a:solidFill>
                  <a:schemeClr val="tx1"/>
                </a:solidFill>
              </a:rPr>
              <a:t>                                               </a:t>
            </a:r>
            <a:r>
              <a:rPr lang="en-IN" b="0" dirty="0" smtClean="0">
                <a:solidFill>
                  <a:schemeClr val="tx1"/>
                </a:solidFill>
              </a:rPr>
              <a:t>sreenaja97@gmail.com</a:t>
            </a:r>
            <a:endParaRPr lang="en-IN" b="0" dirty="0" smtClean="0">
              <a:solidFill>
                <a:schemeClr val="tx1"/>
              </a:solidFill>
            </a:endParaRPr>
          </a:p>
          <a:p>
            <a:r>
              <a:rPr lang="en-IN" sz="2000" b="0" dirty="0" smtClean="0">
                <a:solidFill>
                  <a:schemeClr val="tx1"/>
                </a:solidFill>
              </a:rPr>
              <a:t>                                               </a:t>
            </a:r>
            <a:r>
              <a:rPr lang="en-IN" b="0" dirty="0" smtClean="0">
                <a:solidFill>
                  <a:schemeClr val="tx1"/>
                </a:solidFill>
              </a:rPr>
              <a:t>+</a:t>
            </a:r>
            <a:r>
              <a:rPr lang="en-IN" b="0" dirty="0" smtClean="0">
                <a:solidFill>
                  <a:schemeClr val="tx1"/>
                </a:solidFill>
              </a:rPr>
              <a:t>91 9497724642</a:t>
            </a:r>
            <a:endParaRPr lang="en-IN" b="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en-IN" sz="2000" b="0" dirty="0" smtClean="0">
                <a:solidFill>
                  <a:schemeClr val="tx1"/>
                </a:solidFill>
              </a:rPr>
              <a:t>Recording Secretary              </a:t>
            </a:r>
            <a:r>
              <a:rPr lang="en-IN" sz="2000" b="0" dirty="0" err="1" smtClean="0">
                <a:solidFill>
                  <a:schemeClr val="tx1"/>
                </a:solidFill>
              </a:rPr>
              <a:t>Delvin</a:t>
            </a:r>
            <a:r>
              <a:rPr lang="en-IN" sz="2000" b="0" dirty="0" smtClean="0">
                <a:solidFill>
                  <a:schemeClr val="tx1"/>
                </a:solidFill>
              </a:rPr>
              <a:t> J. Joseph         				</a:t>
            </a:r>
            <a:r>
              <a:rPr lang="en-IN" b="0" dirty="0" smtClean="0">
                <a:solidFill>
                  <a:schemeClr val="tx1"/>
                </a:solidFill>
              </a:rPr>
              <a:t>                      </a:t>
            </a:r>
            <a:r>
              <a:rPr lang="en-IN" b="0" dirty="0" smtClean="0">
                <a:solidFill>
                  <a:schemeClr val="tx1"/>
                </a:solidFill>
              </a:rPr>
              <a:t> </a:t>
            </a:r>
            <a:r>
              <a:rPr lang="en-IN" b="0" dirty="0" smtClean="0">
                <a:solidFill>
                  <a:schemeClr val="tx1"/>
                </a:solidFill>
              </a:rPr>
              <a:t>delvinjeroldjoseph@gmail.com    	                                    			         </a:t>
            </a:r>
            <a:r>
              <a:rPr lang="en-IN" b="0" dirty="0" smtClean="0">
                <a:solidFill>
                  <a:schemeClr val="tx1"/>
                </a:solidFill>
              </a:rPr>
              <a:t>+</a:t>
            </a:r>
            <a:r>
              <a:rPr lang="en-IN" b="0" dirty="0" smtClean="0">
                <a:solidFill>
                  <a:schemeClr val="tx1"/>
                </a:solidFill>
              </a:rPr>
              <a:t>91 9495981243</a:t>
            </a:r>
          </a:p>
          <a:p>
            <a:pPr>
              <a:spcBef>
                <a:spcPts val="1200"/>
              </a:spcBef>
            </a:pPr>
            <a:r>
              <a:rPr lang="en-IN" sz="2000" b="0" dirty="0" smtClean="0">
                <a:solidFill>
                  <a:schemeClr val="tx1"/>
                </a:solidFill>
              </a:rPr>
              <a:t>Corresponding Secretary      </a:t>
            </a:r>
            <a:r>
              <a:rPr lang="en-IN" sz="2000" b="0" dirty="0" smtClean="0">
                <a:solidFill>
                  <a:schemeClr val="tx1"/>
                </a:solidFill>
              </a:rPr>
              <a:t> </a:t>
            </a:r>
            <a:r>
              <a:rPr lang="en-IN" sz="2000" b="0" dirty="0" err="1" smtClean="0">
                <a:solidFill>
                  <a:schemeClr val="tx1"/>
                </a:solidFill>
              </a:rPr>
              <a:t>Kavitha</a:t>
            </a:r>
            <a:r>
              <a:rPr lang="en-IN" sz="2000" b="0" dirty="0" smtClean="0">
                <a:solidFill>
                  <a:schemeClr val="tx1"/>
                </a:solidFill>
              </a:rPr>
              <a:t> </a:t>
            </a:r>
            <a:r>
              <a:rPr lang="en-IN" sz="2000" b="0" dirty="0" smtClean="0">
                <a:solidFill>
                  <a:schemeClr val="tx1"/>
                </a:solidFill>
              </a:rPr>
              <a:t>Suresh</a:t>
            </a:r>
          </a:p>
          <a:p>
            <a:pPr marL="4486275" indent="-4486275"/>
            <a:r>
              <a:rPr lang="en-IN" sz="2000" b="0" dirty="0" smtClean="0">
                <a:solidFill>
                  <a:schemeClr val="tx1"/>
                </a:solidFill>
              </a:rPr>
              <a:t>                                              </a:t>
            </a:r>
            <a:r>
              <a:rPr lang="en-IN" sz="2000" b="0" dirty="0" smtClean="0">
                <a:solidFill>
                  <a:schemeClr val="tx1"/>
                </a:solidFill>
              </a:rPr>
              <a:t>  </a:t>
            </a:r>
            <a:r>
              <a:rPr lang="en-IN" b="0" dirty="0" smtClean="0">
                <a:solidFill>
                  <a:schemeClr val="tx1"/>
                </a:solidFill>
              </a:rPr>
              <a:t>kavithassh1729@gmail.com</a:t>
            </a:r>
            <a:endParaRPr lang="en-IN" b="0" dirty="0" smtClean="0">
              <a:solidFill>
                <a:schemeClr val="tx1"/>
              </a:solidFill>
            </a:endParaRPr>
          </a:p>
          <a:p>
            <a:pPr marL="4486275" indent="-4486275"/>
            <a:r>
              <a:rPr lang="en-IN" sz="2000" b="0" dirty="0" smtClean="0">
                <a:solidFill>
                  <a:schemeClr val="tx1"/>
                </a:solidFill>
              </a:rPr>
              <a:t>                                               </a:t>
            </a:r>
            <a:r>
              <a:rPr lang="en-IN" b="0" dirty="0" smtClean="0">
                <a:solidFill>
                  <a:schemeClr val="tx1"/>
                </a:solidFill>
              </a:rPr>
              <a:t>+</a:t>
            </a:r>
            <a:r>
              <a:rPr lang="en-IN" b="0" dirty="0" smtClean="0">
                <a:solidFill>
                  <a:schemeClr val="tx1"/>
                </a:solidFill>
              </a:rPr>
              <a:t>91 7012425155</a:t>
            </a:r>
            <a:endParaRPr lang="en-IN" b="0" dirty="0">
              <a:solidFill>
                <a:schemeClr val="tx1"/>
              </a:solidFill>
            </a:endParaRPr>
          </a:p>
          <a:p>
            <a:pPr marL="3314700" indent="-3314700">
              <a:spcBef>
                <a:spcPts val="1200"/>
              </a:spcBef>
              <a:tabLst>
                <a:tab pos="3314700" algn="l"/>
              </a:tabLst>
            </a:pPr>
            <a:r>
              <a:rPr lang="en-IN" sz="2000" b="0" dirty="0" smtClean="0">
                <a:solidFill>
                  <a:schemeClr val="tx1"/>
                </a:solidFill>
              </a:rPr>
              <a:t>Treasurer                              </a:t>
            </a:r>
            <a:r>
              <a:rPr lang="en-IN" sz="2000" b="0" dirty="0" smtClean="0">
                <a:solidFill>
                  <a:schemeClr val="tx1"/>
                </a:solidFill>
              </a:rPr>
              <a:t>  </a:t>
            </a:r>
            <a:r>
              <a:rPr lang="en-IN" sz="2000" b="0" dirty="0" smtClean="0">
                <a:solidFill>
                  <a:schemeClr val="tx1"/>
                </a:solidFill>
              </a:rPr>
              <a:t>Mohammed </a:t>
            </a:r>
            <a:r>
              <a:rPr lang="en-IN" sz="2000" b="0" dirty="0" err="1" smtClean="0">
                <a:solidFill>
                  <a:schemeClr val="tx1"/>
                </a:solidFill>
              </a:rPr>
              <a:t>Ashmil</a:t>
            </a:r>
            <a:r>
              <a:rPr lang="en-IN" sz="2000" b="0" dirty="0" smtClean="0">
                <a:solidFill>
                  <a:schemeClr val="tx1"/>
                </a:solidFill>
              </a:rPr>
              <a:t>	                                                                          </a:t>
            </a:r>
            <a:r>
              <a:rPr lang="en-IN" b="0" dirty="0" smtClean="0">
                <a:solidFill>
                  <a:schemeClr val="tx1"/>
                </a:solidFill>
              </a:rPr>
              <a:t>ashmilmuhammed619@gmail.com</a:t>
            </a:r>
            <a:endParaRPr lang="en-IN" b="0" dirty="0" smtClean="0">
              <a:solidFill>
                <a:schemeClr val="tx1"/>
              </a:solidFill>
            </a:endParaRPr>
          </a:p>
          <a:p>
            <a:pPr marL="4486275" indent="-4486275"/>
            <a:r>
              <a:rPr lang="en-IN" sz="2000" b="0" dirty="0" smtClean="0">
                <a:solidFill>
                  <a:schemeClr val="tx1"/>
                </a:solidFill>
              </a:rPr>
              <a:t>                                                </a:t>
            </a:r>
            <a:r>
              <a:rPr lang="en-IN" b="0" dirty="0" smtClean="0">
                <a:solidFill>
                  <a:schemeClr val="tx1"/>
                </a:solidFill>
              </a:rPr>
              <a:t>+</a:t>
            </a:r>
            <a:r>
              <a:rPr lang="en-IN" b="0" dirty="0" smtClean="0">
                <a:solidFill>
                  <a:schemeClr val="tx1"/>
                </a:solidFill>
              </a:rPr>
              <a:t>91 9072991196 </a:t>
            </a:r>
            <a:endParaRPr lang="en-IN" b="0" dirty="0" smtClean="0">
              <a:solidFill>
                <a:schemeClr val="tx1"/>
              </a:solidFill>
            </a:endParaRPr>
          </a:p>
          <a:p>
            <a:pPr marL="4486275" indent="-4486275">
              <a:spcBef>
                <a:spcPts val="600"/>
              </a:spcBef>
            </a:pPr>
            <a:r>
              <a:rPr lang="en-IN" b="0" dirty="0" smtClean="0">
                <a:solidFill>
                  <a:schemeClr val="tx1"/>
                </a:solidFill>
              </a:rPr>
              <a:t>Program Coordinator                   </a:t>
            </a:r>
            <a:r>
              <a:rPr lang="en-IN" sz="2000" b="0" dirty="0" smtClean="0">
                <a:solidFill>
                  <a:schemeClr val="tx1"/>
                </a:solidFill>
              </a:rPr>
              <a:t>Jacqueline Jain</a:t>
            </a:r>
          </a:p>
          <a:p>
            <a:pPr marL="4486275" indent="-4486275"/>
            <a:r>
              <a:rPr lang="en-IN" b="0" dirty="0">
                <a:solidFill>
                  <a:schemeClr val="tx1"/>
                </a:solidFill>
              </a:rPr>
              <a:t> </a:t>
            </a:r>
            <a:r>
              <a:rPr lang="en-IN" b="0" dirty="0" smtClean="0">
                <a:solidFill>
                  <a:schemeClr val="tx1"/>
                </a:solidFill>
              </a:rPr>
              <a:t>                                                    jacquelinej1512@gmail.com</a:t>
            </a:r>
          </a:p>
          <a:p>
            <a:pPr marL="4486275" indent="-4486275"/>
            <a:r>
              <a:rPr lang="en-IN" b="0" dirty="0" smtClean="0">
                <a:solidFill>
                  <a:schemeClr val="tx1"/>
                </a:solidFill>
              </a:rPr>
              <a:t>                                                     +91 9400747115</a:t>
            </a:r>
          </a:p>
          <a:p>
            <a:pPr marL="4486275" indent="-4486275">
              <a:spcBef>
                <a:spcPts val="600"/>
              </a:spcBef>
            </a:pPr>
            <a:r>
              <a:rPr lang="en-IN" b="0" dirty="0" smtClean="0">
                <a:solidFill>
                  <a:schemeClr val="tx1"/>
                </a:solidFill>
              </a:rPr>
              <a:t>                       </a:t>
            </a:r>
            <a:endParaRPr lang="en-IN" sz="2000" b="0" dirty="0">
              <a:solidFill>
                <a:schemeClr val="tx1"/>
              </a:solidFill>
            </a:endParaRPr>
          </a:p>
        </p:txBody>
      </p:sp>
      <p:sp>
        <p:nvSpPr>
          <p:cNvPr id="4" name="object 14"/>
          <p:cNvSpPr txBox="1"/>
          <p:nvPr/>
        </p:nvSpPr>
        <p:spPr>
          <a:xfrm>
            <a:off x="5943600" y="6627168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grpSp>
        <p:nvGrpSpPr>
          <p:cNvPr id="5" name="object 7"/>
          <p:cNvGrpSpPr/>
          <p:nvPr/>
        </p:nvGrpSpPr>
        <p:grpSpPr>
          <a:xfrm>
            <a:off x="671512" y="587706"/>
            <a:ext cx="319087" cy="5403517"/>
            <a:chOff x="693419" y="1223772"/>
            <a:chExt cx="195060" cy="2421444"/>
          </a:xfrm>
        </p:grpSpPr>
        <p:sp>
          <p:nvSpPr>
            <p:cNvPr id="6" name="object 8"/>
            <p:cNvSpPr/>
            <p:nvPr/>
          </p:nvSpPr>
          <p:spPr>
            <a:xfrm>
              <a:off x="797451" y="1323021"/>
              <a:ext cx="0" cy="2322195"/>
            </a:xfrm>
            <a:custGeom>
              <a:avLst/>
              <a:gdLst/>
              <a:ahLst/>
              <a:cxnLst/>
              <a:rect l="l" t="t" r="r" b="b"/>
              <a:pathLst>
                <a:path h="2322195">
                  <a:moveTo>
                    <a:pt x="0" y="0"/>
                  </a:moveTo>
                  <a:lnTo>
                    <a:pt x="0" y="2321687"/>
                  </a:lnTo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693419" y="1223772"/>
              <a:ext cx="195060" cy="992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1"/>
          <p:cNvSpPr/>
          <p:nvPr/>
        </p:nvSpPr>
        <p:spPr>
          <a:xfrm>
            <a:off x="692943" y="1682303"/>
            <a:ext cx="285752" cy="21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/>
          <p:nvPr/>
        </p:nvSpPr>
        <p:spPr>
          <a:xfrm>
            <a:off x="692943" y="2775094"/>
            <a:ext cx="285752" cy="21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/>
          <p:cNvSpPr/>
          <p:nvPr/>
        </p:nvSpPr>
        <p:spPr>
          <a:xfrm>
            <a:off x="688179" y="3802001"/>
            <a:ext cx="285752" cy="21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/>
        </p:nvSpPr>
        <p:spPr>
          <a:xfrm>
            <a:off x="704848" y="5762026"/>
            <a:ext cx="285752" cy="21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/>
          <p:nvPr/>
        </p:nvSpPr>
        <p:spPr>
          <a:xfrm>
            <a:off x="698816" y="4828908"/>
            <a:ext cx="285752" cy="21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"/>
          <p:cNvSpPr/>
          <p:nvPr/>
        </p:nvSpPr>
        <p:spPr>
          <a:xfrm>
            <a:off x="533400" y="548581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3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8" y="86138"/>
            <a:ext cx="8960002" cy="553998"/>
          </a:xfrm>
        </p:spPr>
        <p:txBody>
          <a:bodyPr/>
          <a:lstStyle/>
          <a:p>
            <a:pPr algn="ctr"/>
            <a:r>
              <a:rPr lang="en-IN" sz="3600" dirty="0" smtClean="0"/>
              <a:t>ADVISORS</a:t>
            </a:r>
            <a:endParaRPr lang="en-IN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302" y="1443730"/>
            <a:ext cx="7733030" cy="4444294"/>
          </a:xfrm>
        </p:spPr>
        <p:txBody>
          <a:bodyPr/>
          <a:lstStyle/>
          <a:p>
            <a:r>
              <a:rPr lang="en-IN" b="0" dirty="0" smtClean="0">
                <a:solidFill>
                  <a:schemeClr val="tx1"/>
                </a:solidFill>
              </a:rPr>
              <a:t>Faculty Advisor                                      Dr. Anusha S.P.</a:t>
            </a:r>
          </a:p>
          <a:p>
            <a:r>
              <a:rPr lang="en-IN" b="0" dirty="0">
                <a:solidFill>
                  <a:schemeClr val="tx1"/>
                </a:solidFill>
              </a:rPr>
              <a:t> </a:t>
            </a:r>
            <a:r>
              <a:rPr lang="en-IN" b="0" dirty="0" smtClean="0">
                <a:solidFill>
                  <a:schemeClr val="tx1"/>
                </a:solidFill>
              </a:rPr>
              <a:t>                                                             </a:t>
            </a:r>
            <a:r>
              <a:rPr lang="en-IN" b="0" dirty="0" smtClean="0">
                <a:solidFill>
                  <a:schemeClr val="tx1"/>
                </a:solidFill>
              </a:rPr>
              <a:t> </a:t>
            </a:r>
            <a:r>
              <a:rPr lang="en-IN" b="0" dirty="0" smtClean="0">
                <a:solidFill>
                  <a:schemeClr val="tx1"/>
                </a:solidFill>
              </a:rPr>
              <a:t>anushanair@gmail.com</a:t>
            </a:r>
          </a:p>
          <a:p>
            <a:r>
              <a:rPr lang="en-IN" b="0" dirty="0">
                <a:solidFill>
                  <a:schemeClr val="tx1"/>
                </a:solidFill>
              </a:rPr>
              <a:t>	</a:t>
            </a:r>
            <a:r>
              <a:rPr lang="en-IN" b="0" dirty="0" smtClean="0">
                <a:solidFill>
                  <a:schemeClr val="tx1"/>
                </a:solidFill>
              </a:rPr>
              <a:t>			     </a:t>
            </a:r>
            <a:r>
              <a:rPr lang="en-IN" b="0" dirty="0" smtClean="0">
                <a:solidFill>
                  <a:schemeClr val="tx1"/>
                </a:solidFill>
              </a:rPr>
              <a:t>+</a:t>
            </a:r>
            <a:r>
              <a:rPr lang="en-IN" b="0" dirty="0" smtClean="0">
                <a:solidFill>
                  <a:schemeClr val="tx1"/>
                </a:solidFill>
              </a:rPr>
              <a:t>91 9446779699</a:t>
            </a:r>
          </a:p>
          <a:p>
            <a:endParaRPr lang="en-IN" b="0" dirty="0">
              <a:solidFill>
                <a:schemeClr val="tx1"/>
              </a:solidFill>
            </a:endParaRPr>
          </a:p>
          <a:p>
            <a:endParaRPr lang="en-IN" b="0" dirty="0" smtClean="0">
              <a:solidFill>
                <a:schemeClr val="tx1"/>
              </a:solidFill>
            </a:endParaRPr>
          </a:p>
          <a:p>
            <a:r>
              <a:rPr lang="en-IN" b="0" dirty="0" smtClean="0">
                <a:solidFill>
                  <a:schemeClr val="tx1"/>
                </a:solidFill>
              </a:rPr>
              <a:t>Practitioner advisor                                </a:t>
            </a:r>
            <a:r>
              <a:rPr lang="en-IN" b="0" dirty="0" err="1" smtClean="0">
                <a:solidFill>
                  <a:schemeClr val="tx1"/>
                </a:solidFill>
              </a:rPr>
              <a:t>Mr.</a:t>
            </a:r>
            <a:r>
              <a:rPr lang="en-IN" b="0" dirty="0" smtClean="0">
                <a:solidFill>
                  <a:schemeClr val="tx1"/>
                </a:solidFill>
              </a:rPr>
              <a:t> </a:t>
            </a:r>
            <a:r>
              <a:rPr lang="en-IN" b="0" dirty="0" err="1" smtClean="0">
                <a:solidFill>
                  <a:schemeClr val="tx1"/>
                </a:solidFill>
              </a:rPr>
              <a:t>Abhijith</a:t>
            </a:r>
            <a:r>
              <a:rPr lang="en-IN" b="0" dirty="0" smtClean="0">
                <a:solidFill>
                  <a:schemeClr val="tx1"/>
                </a:solidFill>
              </a:rPr>
              <a:t> S.</a:t>
            </a:r>
          </a:p>
          <a:p>
            <a:r>
              <a:rPr lang="en-IN" b="0" dirty="0" smtClean="0">
                <a:solidFill>
                  <a:schemeClr val="tx1"/>
                </a:solidFill>
              </a:rPr>
              <a:t>                                                               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abhijith9142@gmail.com</a:t>
            </a:r>
            <a:endParaRPr lang="en-IN" b="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IN" b="0" dirty="0" smtClean="0">
                <a:solidFill>
                  <a:schemeClr val="tx1"/>
                </a:solidFill>
              </a:rPr>
              <a:t>                                                                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91-9142315895</a:t>
            </a:r>
            <a:endParaRPr lang="en-IN" b="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IN" b="0" dirty="0">
              <a:solidFill>
                <a:schemeClr val="tx1"/>
              </a:solidFill>
            </a:endParaRPr>
          </a:p>
          <a:p>
            <a:endParaRPr lang="en-IN" b="0" dirty="0" smtClean="0">
              <a:solidFill>
                <a:schemeClr val="tx1"/>
              </a:solidFill>
            </a:endParaRPr>
          </a:p>
          <a:p>
            <a:endParaRPr lang="en-IN" b="0" dirty="0">
              <a:solidFill>
                <a:schemeClr val="tx1"/>
              </a:solidFill>
            </a:endParaRPr>
          </a:p>
          <a:p>
            <a:r>
              <a:rPr lang="en-IN" b="0" dirty="0">
                <a:solidFill>
                  <a:schemeClr val="tx1"/>
                </a:solidFill>
              </a:rPr>
              <a:t>Practitioner advisor </a:t>
            </a:r>
            <a:r>
              <a:rPr lang="en-IN" b="0" dirty="0" smtClean="0">
                <a:solidFill>
                  <a:schemeClr val="tx1"/>
                </a:solidFill>
              </a:rPr>
              <a:t>                               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Unnikrishnan S. 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Pillai</a:t>
            </a:r>
            <a:r>
              <a:rPr lang="en-IN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        	                                                 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supillai1@yahoo.com</a:t>
            </a:r>
            <a:r>
              <a:rPr lang="en-IN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   	                                                 </a:t>
            </a:r>
            <a:r>
              <a:rPr lang="en-US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+919446559362</a:t>
            </a:r>
            <a:endParaRPr lang="en-IN" b="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IN" b="0" dirty="0">
              <a:solidFill>
                <a:schemeClr val="tx1"/>
              </a:solidFill>
            </a:endParaRPr>
          </a:p>
          <a:p>
            <a:endParaRPr lang="en-IN" b="0" dirty="0">
              <a:solidFill>
                <a:schemeClr val="tx1"/>
              </a:solidFill>
            </a:endParaRPr>
          </a:p>
        </p:txBody>
      </p:sp>
      <p:grpSp>
        <p:nvGrpSpPr>
          <p:cNvPr id="4" name="object 7"/>
          <p:cNvGrpSpPr/>
          <p:nvPr/>
        </p:nvGrpSpPr>
        <p:grpSpPr>
          <a:xfrm>
            <a:off x="327913" y="1479888"/>
            <a:ext cx="305614" cy="3205039"/>
            <a:chOff x="699921" y="1273397"/>
            <a:chExt cx="208618" cy="2177560"/>
          </a:xfrm>
        </p:grpSpPr>
        <p:sp>
          <p:nvSpPr>
            <p:cNvPr id="5" name="object 8"/>
            <p:cNvSpPr/>
            <p:nvPr/>
          </p:nvSpPr>
          <p:spPr>
            <a:xfrm>
              <a:off x="797451" y="1323021"/>
              <a:ext cx="0" cy="2127936"/>
            </a:xfrm>
            <a:custGeom>
              <a:avLst/>
              <a:gdLst/>
              <a:ahLst/>
              <a:cxnLst/>
              <a:rect l="l" t="t" r="r" b="b"/>
              <a:pathLst>
                <a:path h="2322195">
                  <a:moveTo>
                    <a:pt x="0" y="0"/>
                  </a:moveTo>
                  <a:lnTo>
                    <a:pt x="0" y="2321687"/>
                  </a:lnTo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1"/>
            <p:cNvSpPr/>
            <p:nvPr/>
          </p:nvSpPr>
          <p:spPr>
            <a:xfrm>
              <a:off x="699921" y="1273397"/>
              <a:ext cx="208618" cy="15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11"/>
          <p:cNvSpPr/>
          <p:nvPr/>
        </p:nvSpPr>
        <p:spPr>
          <a:xfrm>
            <a:off x="362469" y="2871070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347775" y="4522821"/>
            <a:ext cx="285752" cy="235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507491" y="676655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27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7" y="317067"/>
            <a:ext cx="8960002" cy="553998"/>
          </a:xfrm>
        </p:spPr>
        <p:txBody>
          <a:bodyPr/>
          <a:lstStyle/>
          <a:p>
            <a:pPr algn="ctr"/>
            <a:r>
              <a:rPr lang="en-IN" sz="3600" dirty="0" smtClean="0"/>
              <a:t>FINANCIAL SUMMARY</a:t>
            </a:r>
            <a:endParaRPr lang="en-IN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99688"/>
            <a:ext cx="7733030" cy="3385542"/>
          </a:xfrm>
        </p:spPr>
        <p:txBody>
          <a:bodyPr/>
          <a:lstStyle/>
          <a:p>
            <a:endParaRPr lang="en-IN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IN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income: NIL</a:t>
            </a:r>
          </a:p>
          <a:p>
            <a:endParaRPr lang="en-IN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dirty="0">
                <a:latin typeface="Arial" panose="020B0604020202020204" pitchFamily="34" charset="0"/>
                <a:cs typeface="Arial" panose="020B0604020202020204" pitchFamily="34" charset="0"/>
              </a:rPr>
              <a:t>Total expenditures</a:t>
            </a:r>
            <a:r>
              <a:rPr lang="en-IN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NIL</a:t>
            </a:r>
          </a:p>
          <a:p>
            <a:endParaRPr lang="en-IN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dirty="0">
                <a:latin typeface="Arial" panose="020B0604020202020204" pitchFamily="34" charset="0"/>
                <a:cs typeface="Arial" panose="020B0604020202020204" pitchFamily="34" charset="0"/>
              </a:rPr>
              <a:t>Cash </a:t>
            </a:r>
            <a:r>
              <a:rPr lang="en-IN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balance: NIL</a:t>
            </a:r>
          </a:p>
          <a:p>
            <a:endParaRPr lang="en-IN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dirty="0">
                <a:latin typeface="Arial" panose="020B0604020202020204" pitchFamily="34" charset="0"/>
                <a:cs typeface="Arial" panose="020B0604020202020204" pitchFamily="34" charset="0"/>
              </a:rPr>
              <a:t>Accounts </a:t>
            </a:r>
            <a:r>
              <a:rPr lang="en-IN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receivable: NIL</a:t>
            </a:r>
          </a:p>
          <a:p>
            <a:endParaRPr lang="en-IN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0" dirty="0">
                <a:latin typeface="Arial" panose="020B0604020202020204" pitchFamily="34" charset="0"/>
                <a:cs typeface="Arial" panose="020B0604020202020204" pitchFamily="34" charset="0"/>
              </a:rPr>
              <a:t>Accounts payable</a:t>
            </a:r>
            <a:r>
              <a:rPr lang="en-IN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NIL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8"/>
          <p:cNvSpPr/>
          <p:nvPr/>
        </p:nvSpPr>
        <p:spPr>
          <a:xfrm>
            <a:off x="463037" y="3020119"/>
            <a:ext cx="0" cy="2638470"/>
          </a:xfrm>
          <a:custGeom>
            <a:avLst/>
            <a:gdLst/>
            <a:ahLst/>
            <a:cxnLst/>
            <a:rect l="l" t="t" r="r" b="b"/>
            <a:pathLst>
              <a:path h="2322195">
                <a:moveTo>
                  <a:pt x="0" y="0"/>
                </a:moveTo>
                <a:lnTo>
                  <a:pt x="0" y="2321687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312147" y="3599986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298932" y="4241365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326547" y="4825130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322078" y="5408895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2078" y="3007601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254824" y="1610169"/>
            <a:ext cx="3371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Dues structure </a:t>
            </a:r>
            <a:r>
              <a:rPr lang="en-IN" sz="2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($ 37.5/year)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349" y="2275666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As of January 31, 2022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434461" y="990600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168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845" y="51942"/>
            <a:ext cx="87411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IN" sz="3600" spc="-5" dirty="0" smtClean="0"/>
              <a:t>GOALS AND</a:t>
            </a:r>
            <a:r>
              <a:rPr lang="en-IN" sz="3600" spc="-70" dirty="0" smtClean="0"/>
              <a:t> </a:t>
            </a:r>
            <a:r>
              <a:rPr lang="en-IN" sz="3600" spc="-25" dirty="0" smtClean="0"/>
              <a:t>OBJECTIVES</a:t>
            </a:r>
            <a:endParaRPr lang="en-IN" sz="3600" dirty="0"/>
          </a:p>
        </p:txBody>
      </p:sp>
      <p:sp>
        <p:nvSpPr>
          <p:cNvPr id="3" name="object 3"/>
          <p:cNvSpPr/>
          <p:nvPr/>
        </p:nvSpPr>
        <p:spPr>
          <a:xfrm>
            <a:off x="507491" y="676655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609600" y="914400"/>
            <a:ext cx="7544561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IN" sz="20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IN" sz="2000" b="1" i="0" u="none" strike="noStrike" baseline="0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 algn="just"/>
            <a:endParaRPr lang="en-IN" sz="2000" b="0" i="0" u="none" strike="noStrike" baseline="0" dirty="0" smtClean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0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students with technical and leadership skills that would enable them to transform into full-fledged civil engineers to serve the society</a:t>
            </a:r>
          </a:p>
          <a:p>
            <a:pPr algn="just"/>
            <a:endParaRPr lang="en-IN" sz="20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IN" sz="2000" b="1" i="0" u="none" strike="noStrike" baseline="0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pPr algn="just"/>
            <a:endParaRPr lang="en-IN" sz="2000" b="0" i="0" u="none" strike="noStrike" baseline="0" dirty="0" smtClean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IN" sz="20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 students with the technical know how on the fields of emerging technologies and new developments in professional practices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0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IN" sz="20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imbibe ethical, social and environmental perspectives in their field of work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0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IN" sz="20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creativity, leadership skills and interpersonal skills</a:t>
            </a:r>
          </a:p>
        </p:txBody>
      </p:sp>
      <p:sp>
        <p:nvSpPr>
          <p:cNvPr id="8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" y="780659"/>
            <a:ext cx="8610600" cy="5493812"/>
          </a:xfrm>
        </p:spPr>
        <p:txBody>
          <a:bodyPr/>
          <a:lstStyle/>
          <a:p>
            <a:endParaRPr lang="en-IN" b="0" dirty="0"/>
          </a:p>
          <a:p>
            <a:pPr>
              <a:spcAft>
                <a:spcPts val="600"/>
              </a:spcAft>
            </a:pPr>
            <a:r>
              <a:rPr lang="en-IN" sz="2400" dirty="0" smtClean="0"/>
              <a:t>GOAL 1</a:t>
            </a:r>
            <a:r>
              <a:rPr lang="en-IN" dirty="0" smtClean="0"/>
              <a:t>:  </a:t>
            </a:r>
            <a:r>
              <a:rPr lang="en-IN" b="0" dirty="0" smtClean="0"/>
              <a:t>Encourage all students to join the ASCE Student Chapter and thereby create opportunities for them to connect with the civil engineering fraternity around the world</a:t>
            </a:r>
            <a:endParaRPr lang="en-IN" b="0" dirty="0"/>
          </a:p>
          <a:p>
            <a:r>
              <a:rPr lang="en-IN" b="0" dirty="0"/>
              <a:t>•</a:t>
            </a:r>
            <a:r>
              <a:rPr lang="en-IN" b="0" i="1" dirty="0" smtClean="0"/>
              <a:t>Encourage students to participate in forums and organise events where they can interact with civil engineering professionals and researchers around the world</a:t>
            </a:r>
            <a:endParaRPr lang="en-IN" b="0" dirty="0"/>
          </a:p>
          <a:p>
            <a:endParaRPr lang="en-IN" b="0" dirty="0"/>
          </a:p>
          <a:p>
            <a:pPr>
              <a:spcAft>
                <a:spcPts val="600"/>
              </a:spcAft>
            </a:pPr>
            <a:r>
              <a:rPr lang="en-IN" sz="2400" dirty="0" smtClean="0"/>
              <a:t>GOAL 2</a:t>
            </a:r>
            <a:r>
              <a:rPr lang="en-IN" sz="2400" dirty="0" smtClean="0"/>
              <a:t>: </a:t>
            </a:r>
            <a:r>
              <a:rPr lang="en-IN" b="0" dirty="0" smtClean="0"/>
              <a:t>Impart the members with the skill </a:t>
            </a:r>
            <a:r>
              <a:rPr lang="en-IN" b="0" dirty="0" smtClean="0"/>
              <a:t>and knowledge needed to contribute to academic and industrial research in engineering and allied disciplines</a:t>
            </a:r>
            <a:endParaRPr lang="en-IN" b="0" dirty="0"/>
          </a:p>
          <a:p>
            <a:r>
              <a:rPr lang="en-IN" b="0" dirty="0"/>
              <a:t>•</a:t>
            </a:r>
            <a:r>
              <a:rPr lang="en-IN" b="0" i="1" dirty="0" smtClean="0"/>
              <a:t>Identify strengths and weaknesses of the students and give them opportunities to build on their strengths and overcome weaknesses so as to preform well in their career</a:t>
            </a:r>
            <a:endParaRPr lang="en-IN" b="0" dirty="0"/>
          </a:p>
          <a:p>
            <a:endParaRPr lang="en-IN" b="0" dirty="0"/>
          </a:p>
          <a:p>
            <a:pPr>
              <a:spcAft>
                <a:spcPts val="600"/>
              </a:spcAft>
            </a:pPr>
            <a:r>
              <a:rPr lang="en-IN" sz="2400" dirty="0" smtClean="0"/>
              <a:t>GOAL 3</a:t>
            </a:r>
            <a:r>
              <a:rPr lang="en-IN" dirty="0" smtClean="0"/>
              <a:t>: </a:t>
            </a:r>
            <a:r>
              <a:rPr lang="en-IN" dirty="0" smtClean="0"/>
              <a:t> </a:t>
            </a:r>
            <a:r>
              <a:rPr lang="en-IN" b="0" dirty="0" smtClean="0"/>
              <a:t>Provide </a:t>
            </a:r>
            <a:r>
              <a:rPr lang="en-IN" b="0" dirty="0" smtClean="0"/>
              <a:t>appropriate, sustainable and affordable </a:t>
            </a:r>
            <a:r>
              <a:rPr lang="en-IN" b="0" dirty="0" smtClean="0"/>
              <a:t>solutions with society concerns</a:t>
            </a:r>
            <a:endParaRPr lang="en-IN" b="0" dirty="0"/>
          </a:p>
          <a:p>
            <a:r>
              <a:rPr lang="en-IN" b="0" dirty="0"/>
              <a:t>•</a:t>
            </a:r>
            <a:r>
              <a:rPr lang="en-IN" b="0" i="1" dirty="0" smtClean="0"/>
              <a:t>Organize activities where students will understand the ground realities and focus their efforts in serving the society</a:t>
            </a:r>
            <a:endParaRPr lang="en-IN" b="0" dirty="0"/>
          </a:p>
          <a:p>
            <a:endParaRPr lang="en-IN" dirty="0"/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" y="205984"/>
            <a:ext cx="9143998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150110" algn="l"/>
                <a:tab pos="8192134" algn="l"/>
              </a:tabLst>
            </a:pPr>
            <a:r>
              <a:rPr lang="en-IN" sz="3600" u="sng" dirty="0" smtClean="0">
                <a:uFill>
                  <a:solidFill>
                    <a:srgbClr val="001F5F"/>
                  </a:solidFill>
                </a:uFill>
              </a:rPr>
              <a:t>        </a:t>
            </a:r>
            <a:r>
              <a:rPr lang="en-IN" sz="3600" u="sng" spc="-5" dirty="0" smtClean="0">
                <a:uFill>
                  <a:solidFill>
                    <a:srgbClr val="001F5F"/>
                  </a:solidFill>
                </a:uFill>
              </a:rPr>
              <a:t>GOALS </a:t>
            </a:r>
            <a:r>
              <a:rPr lang="en-IN" sz="3600" u="sng" dirty="0" smtClean="0">
                <a:uFill>
                  <a:solidFill>
                    <a:srgbClr val="001F5F"/>
                  </a:solidFill>
                </a:uFill>
              </a:rPr>
              <a:t>AND</a:t>
            </a:r>
            <a:r>
              <a:rPr lang="en-IN" sz="3600" u="sng" spc="-70" dirty="0" smtClean="0">
                <a:uFill>
                  <a:solidFill>
                    <a:srgbClr val="001F5F"/>
                  </a:solidFill>
                </a:uFill>
              </a:rPr>
              <a:t> </a:t>
            </a:r>
            <a:r>
              <a:rPr lang="en-IN" sz="3600" u="sng" spc="-25" dirty="0" smtClean="0">
                <a:uFill>
                  <a:solidFill>
                    <a:srgbClr val="001F5F"/>
                  </a:solidFill>
                </a:uFill>
              </a:rPr>
              <a:t>OBJECTIVES	</a:t>
            </a:r>
            <a:endParaRPr lang="en-IN" sz="3600" dirty="0"/>
          </a:p>
        </p:txBody>
      </p:sp>
      <p:sp>
        <p:nvSpPr>
          <p:cNvPr id="5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6331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/>
          <p:cNvGrpSpPr/>
          <p:nvPr/>
        </p:nvGrpSpPr>
        <p:grpSpPr>
          <a:xfrm>
            <a:off x="156845" y="1844549"/>
            <a:ext cx="8987027" cy="1520389"/>
            <a:chOff x="80772" y="1102541"/>
            <a:chExt cx="8987027" cy="1520389"/>
          </a:xfrm>
        </p:grpSpPr>
        <p:sp>
          <p:nvSpPr>
            <p:cNvPr id="5" name="object 4"/>
            <p:cNvSpPr/>
            <p:nvPr/>
          </p:nvSpPr>
          <p:spPr>
            <a:xfrm>
              <a:off x="5515356" y="1149095"/>
              <a:ext cx="2874645" cy="1473835"/>
            </a:xfrm>
            <a:custGeom>
              <a:avLst/>
              <a:gdLst/>
              <a:ahLst/>
              <a:cxnLst/>
              <a:rect l="l" t="t" r="r" b="b"/>
              <a:pathLst>
                <a:path w="2874645" h="1473835">
                  <a:moveTo>
                    <a:pt x="2874263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2874263" y="1473708"/>
                  </a:lnTo>
                  <a:lnTo>
                    <a:pt x="2874263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5486400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8389619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2737104" y="1102541"/>
              <a:ext cx="2654935" cy="1473835"/>
            </a:xfrm>
            <a:custGeom>
              <a:avLst/>
              <a:gdLst/>
              <a:ahLst/>
              <a:cxnLst/>
              <a:rect l="l" t="t" r="r" b="b"/>
              <a:pathLst>
                <a:path w="2654935" h="1473835">
                  <a:moveTo>
                    <a:pt x="2654808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2654808" y="1473708"/>
                  </a:lnTo>
                  <a:lnTo>
                    <a:pt x="2654808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8"/>
            <p:cNvSpPr/>
            <p:nvPr/>
          </p:nvSpPr>
          <p:spPr>
            <a:xfrm>
              <a:off x="2723388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5391912" y="1138427"/>
              <a:ext cx="678180" cy="1475740"/>
            </a:xfrm>
            <a:custGeom>
              <a:avLst/>
              <a:gdLst/>
              <a:ahLst/>
              <a:cxnLst/>
              <a:rect l="l" t="t" r="r" b="b"/>
              <a:pathLst>
                <a:path w="678179" h="1475739">
                  <a:moveTo>
                    <a:pt x="0" y="0"/>
                  </a:moveTo>
                  <a:lnTo>
                    <a:pt x="0" y="1475232"/>
                  </a:lnTo>
                  <a:lnTo>
                    <a:pt x="678179" y="737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699516" y="1149095"/>
              <a:ext cx="1892935" cy="1473835"/>
            </a:xfrm>
            <a:custGeom>
              <a:avLst/>
              <a:gdLst/>
              <a:ahLst/>
              <a:cxnLst/>
              <a:rect l="l" t="t" r="r" b="b"/>
              <a:pathLst>
                <a:path w="1892935" h="1473835">
                  <a:moveTo>
                    <a:pt x="1892808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1892808" y="1473708"/>
                  </a:lnTo>
                  <a:lnTo>
                    <a:pt x="1892808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pPr algn="ctr"/>
              <a:endParaRPr dirty="0"/>
            </a:p>
          </p:txBody>
        </p:sp>
        <p:sp>
          <p:nvSpPr>
            <p:cNvPr id="12" name="object 11"/>
            <p:cNvSpPr/>
            <p:nvPr/>
          </p:nvSpPr>
          <p:spPr>
            <a:xfrm>
              <a:off x="699516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80" h="1473835">
                  <a:moveTo>
                    <a:pt x="0" y="0"/>
                  </a:moveTo>
                  <a:lnTo>
                    <a:pt x="0" y="1473707"/>
                  </a:lnTo>
                  <a:lnTo>
                    <a:pt x="678180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2592323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/>
            <p:cNvSpPr/>
            <p:nvPr/>
          </p:nvSpPr>
          <p:spPr>
            <a:xfrm>
              <a:off x="80772" y="1149095"/>
              <a:ext cx="1169035" cy="1473835"/>
            </a:xfrm>
            <a:custGeom>
              <a:avLst/>
              <a:gdLst/>
              <a:ahLst/>
              <a:cxnLst/>
              <a:rect l="l" t="t" r="r" b="b"/>
              <a:pathLst>
                <a:path w="1169035" h="1473835">
                  <a:moveTo>
                    <a:pt x="1168908" y="736854"/>
                  </a:moveTo>
                  <a:lnTo>
                    <a:pt x="490728" y="0"/>
                  </a:lnTo>
                  <a:lnTo>
                    <a:pt x="0" y="0"/>
                  </a:lnTo>
                  <a:lnTo>
                    <a:pt x="0" y="1473708"/>
                  </a:lnTo>
                  <a:lnTo>
                    <a:pt x="490728" y="1473708"/>
                  </a:lnTo>
                  <a:lnTo>
                    <a:pt x="1168908" y="736854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lang="en-IN" sz="3200" dirty="0" smtClean="0"/>
            </a:p>
            <a:p>
              <a:r>
                <a:rPr lang="en-IN" sz="3200" dirty="0" smtClean="0"/>
                <a:t>Goal 1</a:t>
              </a:r>
              <a:endParaRPr sz="3200" dirty="0"/>
            </a:p>
          </p:txBody>
        </p:sp>
      </p:grpSp>
      <p:grpSp>
        <p:nvGrpSpPr>
          <p:cNvPr id="15" name="object 3"/>
          <p:cNvGrpSpPr/>
          <p:nvPr/>
        </p:nvGrpSpPr>
        <p:grpSpPr>
          <a:xfrm>
            <a:off x="97919" y="3423258"/>
            <a:ext cx="9046081" cy="1484503"/>
            <a:chOff x="21718" y="1138427"/>
            <a:chExt cx="9046081" cy="1484503"/>
          </a:xfrm>
        </p:grpSpPr>
        <p:sp>
          <p:nvSpPr>
            <p:cNvPr id="16" name="object 4"/>
            <p:cNvSpPr/>
            <p:nvPr/>
          </p:nvSpPr>
          <p:spPr>
            <a:xfrm>
              <a:off x="5515356" y="1149095"/>
              <a:ext cx="2874645" cy="1473835"/>
            </a:xfrm>
            <a:custGeom>
              <a:avLst/>
              <a:gdLst/>
              <a:ahLst/>
              <a:cxnLst/>
              <a:rect l="l" t="t" r="r" b="b"/>
              <a:pathLst>
                <a:path w="2874645" h="1473835">
                  <a:moveTo>
                    <a:pt x="2874263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2874263" y="1473708"/>
                  </a:lnTo>
                  <a:lnTo>
                    <a:pt x="2874263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/>
            <p:cNvSpPr/>
            <p:nvPr/>
          </p:nvSpPr>
          <p:spPr>
            <a:xfrm>
              <a:off x="5486400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"/>
            <p:cNvSpPr/>
            <p:nvPr/>
          </p:nvSpPr>
          <p:spPr>
            <a:xfrm>
              <a:off x="8389619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7"/>
            <p:cNvSpPr/>
            <p:nvPr/>
          </p:nvSpPr>
          <p:spPr>
            <a:xfrm>
              <a:off x="2737104" y="1149095"/>
              <a:ext cx="2654935" cy="1473835"/>
            </a:xfrm>
            <a:custGeom>
              <a:avLst/>
              <a:gdLst/>
              <a:ahLst/>
              <a:cxnLst/>
              <a:rect l="l" t="t" r="r" b="b"/>
              <a:pathLst>
                <a:path w="2654935" h="1473835">
                  <a:moveTo>
                    <a:pt x="2654808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2654808" y="1473708"/>
                  </a:lnTo>
                  <a:lnTo>
                    <a:pt x="2654808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/>
            <p:cNvSpPr/>
            <p:nvPr/>
          </p:nvSpPr>
          <p:spPr>
            <a:xfrm>
              <a:off x="2723388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9"/>
            <p:cNvSpPr/>
            <p:nvPr/>
          </p:nvSpPr>
          <p:spPr>
            <a:xfrm>
              <a:off x="5391912" y="1138427"/>
              <a:ext cx="678180" cy="1475740"/>
            </a:xfrm>
            <a:custGeom>
              <a:avLst/>
              <a:gdLst/>
              <a:ahLst/>
              <a:cxnLst/>
              <a:rect l="l" t="t" r="r" b="b"/>
              <a:pathLst>
                <a:path w="678179" h="1475739">
                  <a:moveTo>
                    <a:pt x="0" y="0"/>
                  </a:moveTo>
                  <a:lnTo>
                    <a:pt x="0" y="1475232"/>
                  </a:lnTo>
                  <a:lnTo>
                    <a:pt x="678179" y="737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0"/>
            <p:cNvSpPr/>
            <p:nvPr/>
          </p:nvSpPr>
          <p:spPr>
            <a:xfrm>
              <a:off x="699516" y="1149095"/>
              <a:ext cx="1892935" cy="1473835"/>
            </a:xfrm>
            <a:custGeom>
              <a:avLst/>
              <a:gdLst/>
              <a:ahLst/>
              <a:cxnLst/>
              <a:rect l="l" t="t" r="r" b="b"/>
              <a:pathLst>
                <a:path w="1892935" h="1473835">
                  <a:moveTo>
                    <a:pt x="1892808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1892808" y="1473708"/>
                  </a:lnTo>
                  <a:lnTo>
                    <a:pt x="1892808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11"/>
            <p:cNvSpPr/>
            <p:nvPr/>
          </p:nvSpPr>
          <p:spPr>
            <a:xfrm>
              <a:off x="699516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80" h="1473835">
                  <a:moveTo>
                    <a:pt x="0" y="0"/>
                  </a:moveTo>
                  <a:lnTo>
                    <a:pt x="0" y="1473707"/>
                  </a:lnTo>
                  <a:lnTo>
                    <a:pt x="678180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2"/>
            <p:cNvSpPr/>
            <p:nvPr/>
          </p:nvSpPr>
          <p:spPr>
            <a:xfrm>
              <a:off x="2592323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3"/>
            <p:cNvSpPr/>
            <p:nvPr/>
          </p:nvSpPr>
          <p:spPr>
            <a:xfrm>
              <a:off x="21718" y="1149095"/>
              <a:ext cx="1169035" cy="1473835"/>
            </a:xfrm>
            <a:custGeom>
              <a:avLst/>
              <a:gdLst/>
              <a:ahLst/>
              <a:cxnLst/>
              <a:rect l="l" t="t" r="r" b="b"/>
              <a:pathLst>
                <a:path w="1169035" h="1473835">
                  <a:moveTo>
                    <a:pt x="1168908" y="736854"/>
                  </a:moveTo>
                  <a:lnTo>
                    <a:pt x="490728" y="0"/>
                  </a:lnTo>
                  <a:lnTo>
                    <a:pt x="0" y="0"/>
                  </a:lnTo>
                  <a:lnTo>
                    <a:pt x="0" y="1473708"/>
                  </a:lnTo>
                  <a:lnTo>
                    <a:pt x="490728" y="1473708"/>
                  </a:lnTo>
                  <a:lnTo>
                    <a:pt x="1168908" y="736854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lang="en-IN" sz="3200" dirty="0" smtClean="0"/>
            </a:p>
            <a:p>
              <a:r>
                <a:rPr lang="en-IN" sz="3200" dirty="0" smtClean="0"/>
                <a:t>Goal 2</a:t>
              </a:r>
              <a:endParaRPr sz="3200" dirty="0"/>
            </a:p>
          </p:txBody>
        </p:sp>
      </p:grpSp>
      <p:grpSp>
        <p:nvGrpSpPr>
          <p:cNvPr id="26" name="object 3"/>
          <p:cNvGrpSpPr/>
          <p:nvPr/>
        </p:nvGrpSpPr>
        <p:grpSpPr>
          <a:xfrm>
            <a:off x="133160" y="5010141"/>
            <a:ext cx="8987027" cy="1484503"/>
            <a:chOff x="80772" y="1138427"/>
            <a:chExt cx="8987027" cy="1484503"/>
          </a:xfrm>
        </p:grpSpPr>
        <p:sp>
          <p:nvSpPr>
            <p:cNvPr id="27" name="object 4"/>
            <p:cNvSpPr/>
            <p:nvPr/>
          </p:nvSpPr>
          <p:spPr>
            <a:xfrm>
              <a:off x="5515356" y="1149095"/>
              <a:ext cx="2874645" cy="1473835"/>
            </a:xfrm>
            <a:custGeom>
              <a:avLst/>
              <a:gdLst/>
              <a:ahLst/>
              <a:cxnLst/>
              <a:rect l="l" t="t" r="r" b="b"/>
              <a:pathLst>
                <a:path w="2874645" h="1473835">
                  <a:moveTo>
                    <a:pt x="2874263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2874263" y="1473708"/>
                  </a:lnTo>
                  <a:lnTo>
                    <a:pt x="2874263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/>
            <p:cNvSpPr/>
            <p:nvPr/>
          </p:nvSpPr>
          <p:spPr>
            <a:xfrm>
              <a:off x="5486400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6"/>
            <p:cNvSpPr/>
            <p:nvPr/>
          </p:nvSpPr>
          <p:spPr>
            <a:xfrm>
              <a:off x="8389619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"/>
            <p:cNvSpPr/>
            <p:nvPr/>
          </p:nvSpPr>
          <p:spPr>
            <a:xfrm>
              <a:off x="2737104" y="1149095"/>
              <a:ext cx="2654935" cy="1473835"/>
            </a:xfrm>
            <a:custGeom>
              <a:avLst/>
              <a:gdLst/>
              <a:ahLst/>
              <a:cxnLst/>
              <a:rect l="l" t="t" r="r" b="b"/>
              <a:pathLst>
                <a:path w="2654935" h="1473835">
                  <a:moveTo>
                    <a:pt x="2654808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2654808" y="1473708"/>
                  </a:lnTo>
                  <a:lnTo>
                    <a:pt x="2654808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8"/>
            <p:cNvSpPr/>
            <p:nvPr/>
          </p:nvSpPr>
          <p:spPr>
            <a:xfrm>
              <a:off x="2723388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"/>
            <p:cNvSpPr/>
            <p:nvPr/>
          </p:nvSpPr>
          <p:spPr>
            <a:xfrm>
              <a:off x="5391912" y="1138427"/>
              <a:ext cx="678180" cy="1475740"/>
            </a:xfrm>
            <a:custGeom>
              <a:avLst/>
              <a:gdLst/>
              <a:ahLst/>
              <a:cxnLst/>
              <a:rect l="l" t="t" r="r" b="b"/>
              <a:pathLst>
                <a:path w="678179" h="1475739">
                  <a:moveTo>
                    <a:pt x="0" y="0"/>
                  </a:moveTo>
                  <a:lnTo>
                    <a:pt x="0" y="1475232"/>
                  </a:lnTo>
                  <a:lnTo>
                    <a:pt x="678179" y="737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0"/>
            <p:cNvSpPr/>
            <p:nvPr/>
          </p:nvSpPr>
          <p:spPr>
            <a:xfrm>
              <a:off x="699516" y="1149095"/>
              <a:ext cx="1892935" cy="1473835"/>
            </a:xfrm>
            <a:custGeom>
              <a:avLst/>
              <a:gdLst/>
              <a:ahLst/>
              <a:cxnLst/>
              <a:rect l="l" t="t" r="r" b="b"/>
              <a:pathLst>
                <a:path w="1892935" h="1473835">
                  <a:moveTo>
                    <a:pt x="1892808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1892808" y="1473708"/>
                  </a:lnTo>
                  <a:lnTo>
                    <a:pt x="1892808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11"/>
            <p:cNvSpPr/>
            <p:nvPr/>
          </p:nvSpPr>
          <p:spPr>
            <a:xfrm>
              <a:off x="699516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80" h="1473835">
                  <a:moveTo>
                    <a:pt x="0" y="0"/>
                  </a:moveTo>
                  <a:lnTo>
                    <a:pt x="0" y="1473707"/>
                  </a:lnTo>
                  <a:lnTo>
                    <a:pt x="678180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"/>
            <p:cNvSpPr/>
            <p:nvPr/>
          </p:nvSpPr>
          <p:spPr>
            <a:xfrm>
              <a:off x="2592323" y="1149095"/>
              <a:ext cx="678180" cy="1473835"/>
            </a:xfrm>
            <a:custGeom>
              <a:avLst/>
              <a:gdLst/>
              <a:ahLst/>
              <a:cxnLst/>
              <a:rect l="l" t="t" r="r" b="b"/>
              <a:pathLst>
                <a:path w="678179" h="1473835">
                  <a:moveTo>
                    <a:pt x="0" y="0"/>
                  </a:moveTo>
                  <a:lnTo>
                    <a:pt x="0" y="1473707"/>
                  </a:lnTo>
                  <a:lnTo>
                    <a:pt x="678179" y="736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3"/>
            <p:cNvSpPr/>
            <p:nvPr/>
          </p:nvSpPr>
          <p:spPr>
            <a:xfrm>
              <a:off x="80772" y="1149095"/>
              <a:ext cx="1169035" cy="1473835"/>
            </a:xfrm>
            <a:custGeom>
              <a:avLst/>
              <a:gdLst/>
              <a:ahLst/>
              <a:cxnLst/>
              <a:rect l="l" t="t" r="r" b="b"/>
              <a:pathLst>
                <a:path w="1169035" h="1473835">
                  <a:moveTo>
                    <a:pt x="1168908" y="736854"/>
                  </a:moveTo>
                  <a:lnTo>
                    <a:pt x="490728" y="0"/>
                  </a:lnTo>
                  <a:lnTo>
                    <a:pt x="0" y="0"/>
                  </a:lnTo>
                  <a:lnTo>
                    <a:pt x="0" y="1473708"/>
                  </a:lnTo>
                  <a:lnTo>
                    <a:pt x="490728" y="1473708"/>
                  </a:lnTo>
                  <a:lnTo>
                    <a:pt x="1168908" y="736854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lang="en-IN" sz="3200" dirty="0" smtClean="0"/>
            </a:p>
            <a:p>
              <a:r>
                <a:rPr lang="en-IN" sz="3200" dirty="0" smtClean="0"/>
                <a:t>Goal 3</a:t>
              </a:r>
              <a:endParaRPr sz="3200" dirty="0"/>
            </a:p>
          </p:txBody>
        </p:sp>
      </p:grpSp>
      <p:sp>
        <p:nvSpPr>
          <p:cNvPr id="37" name="object 2"/>
          <p:cNvSpPr txBox="1">
            <a:spLocks noGrp="1"/>
          </p:cNvSpPr>
          <p:nvPr>
            <p:ph type="title"/>
          </p:nvPr>
        </p:nvSpPr>
        <p:spPr>
          <a:xfrm>
            <a:off x="0" y="142634"/>
            <a:ext cx="912018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091055" algn="l"/>
                <a:tab pos="7966075" algn="l"/>
              </a:tabLst>
            </a:pPr>
            <a:r>
              <a:rPr lang="en-IN" sz="3600" u="heavy" dirty="0" smtClean="0">
                <a:uFill>
                  <a:solidFill>
                    <a:srgbClr val="001F5F"/>
                  </a:solidFill>
                </a:uFill>
              </a:rPr>
              <a:t>         G</a:t>
            </a:r>
            <a:r>
              <a:rPr lang="en-IN" sz="3600" u="heavy" spc="-5" dirty="0" smtClean="0">
                <a:uFill>
                  <a:solidFill>
                    <a:srgbClr val="001F5F"/>
                  </a:solidFill>
                </a:uFill>
              </a:rPr>
              <a:t>OALS </a:t>
            </a:r>
            <a:r>
              <a:rPr lang="en-IN" sz="3600" u="heavy" dirty="0" smtClean="0">
                <a:uFill>
                  <a:solidFill>
                    <a:srgbClr val="001F5F"/>
                  </a:solidFill>
                </a:uFill>
              </a:rPr>
              <a:t>AND</a:t>
            </a:r>
            <a:r>
              <a:rPr lang="en-IN" sz="3600" u="heavy" spc="-70" dirty="0" smtClean="0">
                <a:uFill>
                  <a:solidFill>
                    <a:srgbClr val="001F5F"/>
                  </a:solidFill>
                </a:uFill>
              </a:rPr>
              <a:t> </a:t>
            </a:r>
            <a:r>
              <a:rPr lang="en-IN" sz="3600" u="heavy" spc="-25" dirty="0" smtClean="0">
                <a:uFill>
                  <a:solidFill>
                    <a:srgbClr val="001F5F"/>
                  </a:solidFill>
                </a:uFill>
              </a:rPr>
              <a:t>OBJECTIVES	</a:t>
            </a:r>
            <a:endParaRPr lang="en-IN" sz="3600" dirty="0"/>
          </a:p>
        </p:txBody>
      </p:sp>
      <p:sp>
        <p:nvSpPr>
          <p:cNvPr id="38" name="object 72"/>
          <p:cNvSpPr txBox="1"/>
          <p:nvPr/>
        </p:nvSpPr>
        <p:spPr>
          <a:xfrm>
            <a:off x="6200266" y="3481240"/>
            <a:ext cx="274536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IN" b="0" dirty="0" smtClean="0"/>
              <a:t>Invited </a:t>
            </a:r>
            <a:r>
              <a:rPr lang="en-IN" b="0" dirty="0" smtClean="0"/>
              <a:t>lectures (5)</a:t>
            </a:r>
          </a:p>
          <a:p>
            <a:r>
              <a:rPr lang="en-IN" b="0" dirty="0" smtClean="0"/>
              <a:t>NB: </a:t>
            </a:r>
            <a:r>
              <a:rPr lang="en-IN" b="0" i="1" dirty="0" smtClean="0"/>
              <a:t>No industrial visits due to COVID </a:t>
            </a:r>
            <a:r>
              <a:rPr lang="en-IN" b="0" i="1" dirty="0" smtClean="0"/>
              <a:t>restrictions</a:t>
            </a:r>
          </a:p>
          <a:p>
            <a:r>
              <a:rPr lang="en-IN" dirty="0" smtClean="0"/>
              <a:t>1 community service</a:t>
            </a:r>
          </a:p>
          <a:p>
            <a:r>
              <a:rPr lang="en-IN" dirty="0" smtClean="0"/>
              <a:t>3 student competitions</a:t>
            </a:r>
            <a:endParaRPr lang="en-IN" dirty="0"/>
          </a:p>
        </p:txBody>
      </p:sp>
      <p:sp>
        <p:nvSpPr>
          <p:cNvPr id="39" name="Rectangle 38"/>
          <p:cNvSpPr/>
          <p:nvPr/>
        </p:nvSpPr>
        <p:spPr>
          <a:xfrm>
            <a:off x="3487675" y="348924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b="0" dirty="0" smtClean="0"/>
              <a:t>Invited </a:t>
            </a:r>
            <a:r>
              <a:rPr lang="en-IN" b="0" dirty="0" smtClean="0"/>
              <a:t>lectures (3)</a:t>
            </a:r>
          </a:p>
          <a:p>
            <a:r>
              <a:rPr lang="en-IN" b="0" dirty="0" smtClean="0"/>
              <a:t>Industrial visits (2)</a:t>
            </a:r>
          </a:p>
          <a:p>
            <a:r>
              <a:rPr lang="en-IN" dirty="0" smtClean="0"/>
              <a:t>Community service (1)</a:t>
            </a:r>
          </a:p>
          <a:p>
            <a:r>
              <a:rPr lang="en-IN" b="0" dirty="0" smtClean="0"/>
              <a:t>Student competitions (2)</a:t>
            </a:r>
            <a:endParaRPr lang="en-IN" b="0" dirty="0" smtClean="0"/>
          </a:p>
          <a:p>
            <a:endParaRPr lang="en-IN" b="0" dirty="0" smtClean="0"/>
          </a:p>
        </p:txBody>
      </p:sp>
      <p:sp>
        <p:nvSpPr>
          <p:cNvPr id="40" name="Rectangle 39"/>
          <p:cNvSpPr/>
          <p:nvPr/>
        </p:nvSpPr>
        <p:spPr>
          <a:xfrm>
            <a:off x="1134428" y="530942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 smtClean="0"/>
              <a:t>Community service</a:t>
            </a:r>
          </a:p>
          <a:p>
            <a:endParaRPr lang="en-IN" dirty="0" smtClean="0"/>
          </a:p>
          <a:p>
            <a:r>
              <a:rPr lang="en-IN" dirty="0" smtClean="0"/>
              <a:t>Sustainable solutions</a:t>
            </a:r>
            <a:endParaRPr lang="en-IN" dirty="0"/>
          </a:p>
        </p:txBody>
      </p:sp>
      <p:sp>
        <p:nvSpPr>
          <p:cNvPr id="41" name="Rectangle 40"/>
          <p:cNvSpPr/>
          <p:nvPr/>
        </p:nvSpPr>
        <p:spPr>
          <a:xfrm>
            <a:off x="1171922" y="3410113"/>
            <a:ext cx="2028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Skill development programs</a:t>
            </a:r>
          </a:p>
          <a:p>
            <a:endParaRPr lang="en-IN" dirty="0" smtClean="0"/>
          </a:p>
          <a:p>
            <a:r>
              <a:rPr lang="en-IN" dirty="0" smtClean="0"/>
              <a:t>Knowledge sharing platforms</a:t>
            </a:r>
            <a:endParaRPr lang="en-IN" dirty="0"/>
          </a:p>
        </p:txBody>
      </p:sp>
      <p:sp>
        <p:nvSpPr>
          <p:cNvPr id="42" name="Rectangle 41"/>
          <p:cNvSpPr/>
          <p:nvPr/>
        </p:nvSpPr>
        <p:spPr>
          <a:xfrm>
            <a:off x="1420241" y="2295139"/>
            <a:ext cx="1474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dirty="0" smtClean="0"/>
              <a:t> Increase    </a:t>
            </a:r>
          </a:p>
          <a:p>
            <a:pPr algn="ctr"/>
            <a:r>
              <a:rPr lang="en-IN" dirty="0" smtClean="0"/>
              <a:t>  membership</a:t>
            </a:r>
            <a:endParaRPr lang="en-IN" dirty="0"/>
          </a:p>
        </p:txBody>
      </p:sp>
      <p:sp>
        <p:nvSpPr>
          <p:cNvPr id="43" name="Rectangle 42"/>
          <p:cNvSpPr/>
          <p:nvPr/>
        </p:nvSpPr>
        <p:spPr>
          <a:xfrm>
            <a:off x="3284185" y="2196870"/>
            <a:ext cx="2590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 Increase membership by </a:t>
            </a:r>
          </a:p>
          <a:p>
            <a:r>
              <a:rPr lang="en-IN" dirty="0" smtClean="0"/>
              <a:t>                        	50%  </a:t>
            </a:r>
            <a:endParaRPr lang="en-IN" dirty="0"/>
          </a:p>
        </p:txBody>
      </p:sp>
      <p:sp>
        <p:nvSpPr>
          <p:cNvPr id="44" name="Rectangle 43"/>
          <p:cNvSpPr/>
          <p:nvPr/>
        </p:nvSpPr>
        <p:spPr>
          <a:xfrm>
            <a:off x="3369028" y="5223648"/>
            <a:ext cx="27077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 Blood donation camp</a:t>
            </a:r>
          </a:p>
          <a:p>
            <a:endParaRPr lang="en-IN" dirty="0"/>
          </a:p>
          <a:p>
            <a:r>
              <a:rPr lang="en-IN" dirty="0" smtClean="0"/>
              <a:t>Poster making </a:t>
            </a:r>
            <a:r>
              <a:rPr lang="en-IN" dirty="0" smtClean="0"/>
              <a:t>competition</a:t>
            </a:r>
            <a:endParaRPr lang="en-IN" dirty="0" smtClean="0"/>
          </a:p>
        </p:txBody>
      </p:sp>
      <p:sp>
        <p:nvSpPr>
          <p:cNvPr id="45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19686" y="2189237"/>
            <a:ext cx="2712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 Increased membership by </a:t>
            </a:r>
          </a:p>
          <a:p>
            <a:r>
              <a:rPr lang="en-IN" dirty="0" smtClean="0"/>
              <a:t>                        	</a:t>
            </a:r>
            <a:r>
              <a:rPr lang="en-IN" dirty="0" smtClean="0"/>
              <a:t>65%  </a:t>
            </a:r>
            <a:endParaRPr lang="en-IN" dirty="0"/>
          </a:p>
        </p:txBody>
      </p:sp>
      <p:sp>
        <p:nvSpPr>
          <p:cNvPr id="48" name="object 72"/>
          <p:cNvSpPr txBox="1"/>
          <p:nvPr/>
        </p:nvSpPr>
        <p:spPr>
          <a:xfrm>
            <a:off x="156845" y="1157348"/>
            <a:ext cx="845375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75994" algn="l"/>
                <a:tab pos="3744595" algn="l"/>
                <a:tab pos="6593205" algn="l"/>
              </a:tabLst>
            </a:pPr>
            <a:r>
              <a:rPr lang="en-IN" sz="2400" b="1" spc="-40" dirty="0" smtClean="0">
                <a:solidFill>
                  <a:srgbClr val="001F5F"/>
                </a:solidFill>
                <a:latin typeface="Caladea"/>
                <a:cs typeface="Caladea"/>
              </a:rPr>
              <a:t>GOALS    A</a:t>
            </a:r>
            <a:r>
              <a:rPr sz="2400" b="1" spc="-5" dirty="0" smtClean="0">
                <a:solidFill>
                  <a:srgbClr val="001F5F"/>
                </a:solidFill>
                <a:latin typeface="Caladea"/>
                <a:cs typeface="Caladea"/>
              </a:rPr>
              <a:t>CTI</a:t>
            </a:r>
            <a:r>
              <a:rPr sz="2400" b="1" spc="-10" dirty="0" smtClean="0">
                <a:solidFill>
                  <a:srgbClr val="001F5F"/>
                </a:solidFill>
                <a:latin typeface="Caladea"/>
                <a:cs typeface="Caladea"/>
              </a:rPr>
              <a:t>O</a:t>
            </a:r>
            <a:r>
              <a:rPr sz="2400" b="1" dirty="0" smtClean="0">
                <a:solidFill>
                  <a:srgbClr val="001F5F"/>
                </a:solidFill>
                <a:latin typeface="Caladea"/>
                <a:cs typeface="Caladea"/>
              </a:rPr>
              <a:t>N</a:t>
            </a:r>
            <a:r>
              <a:rPr sz="2400" b="1" spc="10" dirty="0" smtClean="0">
                <a:solidFill>
                  <a:srgbClr val="001F5F"/>
                </a:solidFill>
                <a:latin typeface="Caladea"/>
                <a:cs typeface="Caladea"/>
              </a:rPr>
              <a:t> </a:t>
            </a:r>
            <a:r>
              <a:rPr lang="en-IN" sz="2400" b="1" spc="10" dirty="0" smtClean="0">
                <a:solidFill>
                  <a:srgbClr val="001F5F"/>
                </a:solidFill>
                <a:latin typeface="Caladea"/>
                <a:cs typeface="Caladea"/>
              </a:rPr>
              <a:t>             </a:t>
            </a:r>
            <a:r>
              <a:rPr lang="en-IN" sz="2400" b="1" spc="-204" dirty="0" smtClean="0">
                <a:solidFill>
                  <a:srgbClr val="001F5F"/>
                </a:solidFill>
                <a:latin typeface="Caladea"/>
                <a:cs typeface="Caladea"/>
              </a:rPr>
              <a:t>TA</a:t>
            </a:r>
            <a:r>
              <a:rPr sz="2400" b="1" spc="-45" dirty="0" smtClean="0">
                <a:solidFill>
                  <a:srgbClr val="001F5F"/>
                </a:solidFill>
                <a:latin typeface="Caladea"/>
                <a:cs typeface="Caladea"/>
              </a:rPr>
              <a:t>R</a:t>
            </a:r>
            <a:r>
              <a:rPr sz="2400" b="1" spc="-5" dirty="0" smtClean="0">
                <a:solidFill>
                  <a:srgbClr val="001F5F"/>
                </a:solidFill>
                <a:latin typeface="Caladea"/>
                <a:cs typeface="Caladea"/>
              </a:rPr>
              <a:t>GE</a:t>
            </a:r>
            <a:r>
              <a:rPr sz="2400" b="1" dirty="0" smtClean="0">
                <a:solidFill>
                  <a:srgbClr val="001F5F"/>
                </a:solidFill>
                <a:latin typeface="Caladea"/>
                <a:cs typeface="Caladea"/>
              </a:rPr>
              <a:t>T</a:t>
            </a:r>
            <a:r>
              <a:rPr lang="en-IN" sz="2400" b="1" dirty="0" smtClean="0">
                <a:solidFill>
                  <a:srgbClr val="001F5F"/>
                </a:solidFill>
                <a:latin typeface="Caladea"/>
                <a:cs typeface="Caladea"/>
              </a:rPr>
              <a:t>                 RESULTS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75994" algn="l"/>
                <a:tab pos="3744595" algn="l"/>
                <a:tab pos="6593205" algn="l"/>
              </a:tabLst>
            </a:pPr>
            <a:r>
              <a:rPr lang="en-IN" sz="2400" b="1" spc="-5" dirty="0" smtClean="0">
                <a:solidFill>
                  <a:srgbClr val="001F5F"/>
                </a:solidFill>
                <a:latin typeface="Caladea"/>
                <a:cs typeface="Caladea"/>
              </a:rPr>
              <a:t>                   PLA</a:t>
            </a:r>
            <a:r>
              <a:rPr lang="en-IN" sz="2400" b="1" dirty="0" smtClean="0">
                <a:solidFill>
                  <a:srgbClr val="001F5F"/>
                </a:solidFill>
                <a:latin typeface="Caladea"/>
                <a:cs typeface="Caladea"/>
              </a:rPr>
              <a:t>N                                  </a:t>
            </a:r>
            <a:endParaRPr sz="2400" baseline="1543" dirty="0">
              <a:latin typeface="Caladea"/>
              <a:cs typeface="Caladea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36815" y="5041266"/>
            <a:ext cx="274047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 Blood donation camp</a:t>
            </a:r>
          </a:p>
          <a:p>
            <a:pPr>
              <a:spcBef>
                <a:spcPts val="600"/>
              </a:spcBef>
            </a:pPr>
            <a:r>
              <a:rPr lang="en-IN" dirty="0" smtClean="0"/>
              <a:t>Poster </a:t>
            </a:r>
            <a:r>
              <a:rPr lang="en-IN" dirty="0" smtClean="0"/>
              <a:t>making competition</a:t>
            </a:r>
          </a:p>
          <a:p>
            <a:r>
              <a:rPr lang="en-IN" i="1" dirty="0" smtClean="0"/>
              <a:t>Pitchathon, International disability day</a:t>
            </a:r>
            <a:endParaRPr lang="en-IN" i="1" dirty="0"/>
          </a:p>
        </p:txBody>
      </p:sp>
    </p:spTree>
    <p:extLst>
      <p:ext uri="{BB962C8B-B14F-4D97-AF65-F5344CB8AC3E}">
        <p14:creationId xmlns:p14="http://schemas.microsoft.com/office/powerpoint/2010/main" val="6963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5606" y="1177976"/>
            <a:ext cx="7733030" cy="1107996"/>
          </a:xfrm>
        </p:spPr>
        <p:txBody>
          <a:bodyPr/>
          <a:lstStyle/>
          <a:p>
            <a:endParaRPr lang="en-IN" b="0" dirty="0"/>
          </a:p>
          <a:p>
            <a:r>
              <a:rPr lang="en-IN" b="0" dirty="0"/>
              <a:t>Total number of Student Group members: </a:t>
            </a:r>
            <a:r>
              <a:rPr lang="en-IN" b="0" dirty="0" smtClean="0"/>
              <a:t>358</a:t>
            </a:r>
          </a:p>
          <a:p>
            <a:endParaRPr lang="en-IN" b="0" dirty="0"/>
          </a:p>
          <a:p>
            <a:r>
              <a:rPr lang="en-IN" b="0" dirty="0"/>
              <a:t>Total number of ASCE National Society-level members: 1</a:t>
            </a:r>
            <a:endParaRPr lang="en-IN" dirty="0"/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2209800" y="152400"/>
            <a:ext cx="630707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600" b="1" i="0">
                <a:solidFill>
                  <a:srgbClr val="001F5F"/>
                </a:solidFill>
                <a:latin typeface="Caladea"/>
                <a:ea typeface="+mj-ea"/>
                <a:cs typeface="Calade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IN" sz="3600" kern="0" spc="-5" dirty="0" smtClean="0"/>
              <a:t>Membership</a:t>
            </a:r>
            <a:r>
              <a:rPr lang="en-IN" sz="3600" kern="0" spc="-40" dirty="0" smtClean="0"/>
              <a:t> </a:t>
            </a:r>
            <a:r>
              <a:rPr lang="en-IN" sz="3600" kern="0" spc="-5" dirty="0" smtClean="0"/>
              <a:t>Statistics</a:t>
            </a:r>
            <a:endParaRPr lang="en-IN" sz="3600" kern="0" dirty="0"/>
          </a:p>
        </p:txBody>
      </p:sp>
      <p:sp>
        <p:nvSpPr>
          <p:cNvPr id="5" name="object 14"/>
          <p:cNvSpPr txBox="1"/>
          <p:nvPr/>
        </p:nvSpPr>
        <p:spPr>
          <a:xfrm>
            <a:off x="6099808" y="6553454"/>
            <a:ext cx="30441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ASCE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Student </a:t>
            </a:r>
            <a:r>
              <a:rPr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Chapter</a:t>
            </a:r>
            <a:r>
              <a:rPr lang="en-IN" sz="18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CET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814617" y="1491362"/>
            <a:ext cx="0" cy="720000"/>
          </a:xfrm>
          <a:custGeom>
            <a:avLst/>
            <a:gdLst/>
            <a:ahLst/>
            <a:cxnLst/>
            <a:rect l="l" t="t" r="r" b="b"/>
            <a:pathLst>
              <a:path h="2322195">
                <a:moveTo>
                  <a:pt x="0" y="0"/>
                </a:moveTo>
                <a:lnTo>
                  <a:pt x="0" y="2321687"/>
                </a:lnTo>
              </a:path>
            </a:pathLst>
          </a:custGeom>
          <a:ln w="1905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678015" y="2071229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3658" y="1478844"/>
            <a:ext cx="271058" cy="25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/>
          <p:nvPr/>
        </p:nvSpPr>
        <p:spPr>
          <a:xfrm>
            <a:off x="533400" y="745870"/>
            <a:ext cx="8180070" cy="0"/>
          </a:xfrm>
          <a:custGeom>
            <a:avLst/>
            <a:gdLst/>
            <a:ahLst/>
            <a:cxnLst/>
            <a:rect l="l" t="t" r="r" b="b"/>
            <a:pathLst>
              <a:path w="8180070">
                <a:moveTo>
                  <a:pt x="0" y="0"/>
                </a:moveTo>
                <a:lnTo>
                  <a:pt x="8179942" y="0"/>
                </a:lnTo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31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1595</Words>
  <Application>Microsoft Office PowerPoint</Application>
  <PresentationFormat>On-screen Show (4:3)</PresentationFormat>
  <Paragraphs>338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Caladea</vt:lpstr>
      <vt:lpstr>Calibri</vt:lpstr>
      <vt:lpstr>Carlito</vt:lpstr>
      <vt:lpstr>Times New Roman</vt:lpstr>
      <vt:lpstr>Trebuchet MS</vt:lpstr>
      <vt:lpstr>Office Theme</vt:lpstr>
      <vt:lpstr>COLLEGE OF ENGINEERING TRIVANDRUM, KERALA, INDIA</vt:lpstr>
      <vt:lpstr>Contact Information</vt:lpstr>
      <vt:lpstr>STUDENT OFFICERS</vt:lpstr>
      <vt:lpstr>ADVISORS</vt:lpstr>
      <vt:lpstr>FINANCIAL SUMMARY</vt:lpstr>
      <vt:lpstr>GOALS AND OBJECTIVES</vt:lpstr>
      <vt:lpstr>        GOALS AND OBJECTIVES </vt:lpstr>
      <vt:lpstr>         GOALS AND OBJECTIVES </vt:lpstr>
      <vt:lpstr>PowerPoint Presentation</vt:lpstr>
      <vt:lpstr>PowerPoint Presentation</vt:lpstr>
      <vt:lpstr>ASCE STUDENT CHAPTER INITIATION  INAUGURATION</vt:lpstr>
      <vt:lpstr>PROFESSIONAL MEETINGS WITH AN INVITED SPEAKER</vt:lpstr>
      <vt:lpstr>PROFESSIONAL MEETINGS WITH AN INVITED SPEAKER</vt:lpstr>
      <vt:lpstr>Why speed is fundamental to road safety and the consequence for its management</vt:lpstr>
      <vt:lpstr>PowerPoint Presentation</vt:lpstr>
      <vt:lpstr>Travel Time Reliability (TTR) Estimation and Forecasting</vt:lpstr>
      <vt:lpstr>How to explore Job &amp; Migration Opportunities in Tough market</vt:lpstr>
      <vt:lpstr>Career Guidance</vt:lpstr>
      <vt:lpstr>INTERACTION WITH ANOTHER STUDENT CHAPTER</vt:lpstr>
      <vt:lpstr>STUDENT COMPETITIONS </vt:lpstr>
      <vt:lpstr>STUDENT COMPETITIONS </vt:lpstr>
      <vt:lpstr>STUDENT COMPETITIONS </vt:lpstr>
      <vt:lpstr>STUDENT PAPER PRESENTATION</vt:lpstr>
      <vt:lpstr>COMMUNITY SERVICE</vt:lpstr>
      <vt:lpstr>SUMMARY AND 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</dc:creator>
  <cp:lastModifiedBy>Microsoft account</cp:lastModifiedBy>
  <cp:revision>67</cp:revision>
  <dcterms:created xsi:type="dcterms:W3CDTF">2022-01-31T07:04:08Z</dcterms:created>
  <dcterms:modified xsi:type="dcterms:W3CDTF">2022-02-01T18:10:16Z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2021-12-15T00:00:00Z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2022-01-31T00:00:00Z</vt:filetime>
  </property>
</Properties>
</file>