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1"/>
  </p:notesMasterIdLst>
  <p:sldIdLst>
    <p:sldId id="256" r:id="rId2"/>
    <p:sldId id="257" r:id="rId3"/>
    <p:sldId id="258" r:id="rId4"/>
    <p:sldId id="259" r:id="rId5"/>
    <p:sldId id="261" r:id="rId6"/>
    <p:sldId id="260" r:id="rId7"/>
    <p:sldId id="262" r:id="rId8"/>
    <p:sldId id="286"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3" r:id="rId28"/>
    <p:sldId id="284" r:id="rId29"/>
    <p:sldId id="285" r:id="rId3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83" d="100"/>
          <a:sy n="83" d="100"/>
        </p:scale>
        <p:origin x="1450" y="7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1449E4D-FBD2-4FAD-AFBA-4E6F587B137F}" type="datetimeFigureOut">
              <a:rPr lang="en-US" smtClean="0"/>
              <a:t>10/16/2025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978A1FD-8CD8-4664-9DE4-649875948A4C}" type="slidenum">
              <a:rPr lang="en-US" smtClean="0"/>
              <a:t>‹#›</a:t>
            </a:fld>
            <a:endParaRPr lang="en-US"/>
          </a:p>
        </p:txBody>
      </p:sp>
    </p:spTree>
    <p:extLst>
      <p:ext uri="{BB962C8B-B14F-4D97-AF65-F5344CB8AC3E}">
        <p14:creationId xmlns:p14="http://schemas.microsoft.com/office/powerpoint/2010/main" val="1476863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978A1FD-8CD8-4664-9DE4-649875948A4C}" type="slidenum">
              <a:rPr lang="en-US" smtClean="0"/>
              <a:t>18</a:t>
            </a:fld>
            <a:endParaRPr lang="en-US"/>
          </a:p>
        </p:txBody>
      </p:sp>
    </p:spTree>
    <p:extLst>
      <p:ext uri="{BB962C8B-B14F-4D97-AF65-F5344CB8AC3E}">
        <p14:creationId xmlns:p14="http://schemas.microsoft.com/office/powerpoint/2010/main" val="7757048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ABB39DE-9101-4BBA-923E-D60B36B0AA03}" type="datetime1">
              <a:rPr lang="en-US" smtClean="0"/>
              <a:t>10/16/2025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826B84-9572-4038-8104-7AE34CCE8D81}" type="slidenum">
              <a:rPr lang="en-US" smtClean="0"/>
              <a:t>‹#›</a:t>
            </a:fld>
            <a:endParaRPr lang="en-US"/>
          </a:p>
        </p:txBody>
      </p:sp>
    </p:spTree>
    <p:extLst>
      <p:ext uri="{BB962C8B-B14F-4D97-AF65-F5344CB8AC3E}">
        <p14:creationId xmlns:p14="http://schemas.microsoft.com/office/powerpoint/2010/main" val="14810299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45973C1-1114-4385-891C-2072F51BD410}" type="datetime1">
              <a:rPr lang="en-US" smtClean="0"/>
              <a:t>10/16/2025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826B84-9572-4038-8104-7AE34CCE8D81}" type="slidenum">
              <a:rPr lang="en-US" smtClean="0"/>
              <a:t>‹#›</a:t>
            </a:fld>
            <a:endParaRPr lang="en-US"/>
          </a:p>
        </p:txBody>
      </p:sp>
    </p:spTree>
    <p:extLst>
      <p:ext uri="{BB962C8B-B14F-4D97-AF65-F5344CB8AC3E}">
        <p14:creationId xmlns:p14="http://schemas.microsoft.com/office/powerpoint/2010/main" val="19630026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E1BD9BC-79DC-47E2-8133-E33B1D14FAFB}" type="datetime1">
              <a:rPr lang="en-US" smtClean="0"/>
              <a:t>10/16/2025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826B84-9572-4038-8104-7AE34CCE8D81}" type="slidenum">
              <a:rPr lang="en-US" smtClean="0"/>
              <a:t>‹#›</a:t>
            </a:fld>
            <a:endParaRPr lang="en-US"/>
          </a:p>
        </p:txBody>
      </p:sp>
    </p:spTree>
    <p:extLst>
      <p:ext uri="{BB962C8B-B14F-4D97-AF65-F5344CB8AC3E}">
        <p14:creationId xmlns:p14="http://schemas.microsoft.com/office/powerpoint/2010/main" val="33853155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6483D98-67E5-4A6D-ACAF-B38E2ED71E38}" type="datetime1">
              <a:rPr lang="en-US" smtClean="0"/>
              <a:t>10/16/2025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826B84-9572-4038-8104-7AE34CCE8D81}" type="slidenum">
              <a:rPr lang="en-US" smtClean="0"/>
              <a:t>‹#›</a:t>
            </a:fld>
            <a:endParaRPr lang="en-US"/>
          </a:p>
        </p:txBody>
      </p:sp>
    </p:spTree>
    <p:extLst>
      <p:ext uri="{BB962C8B-B14F-4D97-AF65-F5344CB8AC3E}">
        <p14:creationId xmlns:p14="http://schemas.microsoft.com/office/powerpoint/2010/main" val="19554664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5050C40-1E21-47AC-9439-F777A9C45570}" type="datetime1">
              <a:rPr lang="en-US" smtClean="0"/>
              <a:t>10/16/2025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826B84-9572-4038-8104-7AE34CCE8D81}" type="slidenum">
              <a:rPr lang="en-US" smtClean="0"/>
              <a:t>‹#›</a:t>
            </a:fld>
            <a:endParaRPr lang="en-US"/>
          </a:p>
        </p:txBody>
      </p:sp>
    </p:spTree>
    <p:extLst>
      <p:ext uri="{BB962C8B-B14F-4D97-AF65-F5344CB8AC3E}">
        <p14:creationId xmlns:p14="http://schemas.microsoft.com/office/powerpoint/2010/main" val="24314610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DF96DC8-6B20-4913-93CC-8BB598A58985}" type="datetime1">
              <a:rPr lang="en-US" smtClean="0"/>
              <a:t>10/16/2025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826B84-9572-4038-8104-7AE34CCE8D81}" type="slidenum">
              <a:rPr lang="en-US" smtClean="0"/>
              <a:t>‹#›</a:t>
            </a:fld>
            <a:endParaRPr lang="en-US"/>
          </a:p>
        </p:txBody>
      </p:sp>
    </p:spTree>
    <p:extLst>
      <p:ext uri="{BB962C8B-B14F-4D97-AF65-F5344CB8AC3E}">
        <p14:creationId xmlns:p14="http://schemas.microsoft.com/office/powerpoint/2010/main" val="712713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1C77C1F-D376-4ADF-B6B7-3F0721CC23C4}" type="datetime1">
              <a:rPr lang="en-US" smtClean="0"/>
              <a:t>10/16/2025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0826B84-9572-4038-8104-7AE34CCE8D81}" type="slidenum">
              <a:rPr lang="en-US" smtClean="0"/>
              <a:t>‹#›</a:t>
            </a:fld>
            <a:endParaRPr lang="en-US"/>
          </a:p>
        </p:txBody>
      </p:sp>
    </p:spTree>
    <p:extLst>
      <p:ext uri="{BB962C8B-B14F-4D97-AF65-F5344CB8AC3E}">
        <p14:creationId xmlns:p14="http://schemas.microsoft.com/office/powerpoint/2010/main" val="10319307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A3B24AB-4953-4971-BB96-9F33269B929B}" type="datetime1">
              <a:rPr lang="en-US" smtClean="0"/>
              <a:t>10/16/2025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0826B84-9572-4038-8104-7AE34CCE8D81}" type="slidenum">
              <a:rPr lang="en-US" smtClean="0"/>
              <a:t>‹#›</a:t>
            </a:fld>
            <a:endParaRPr lang="en-US"/>
          </a:p>
        </p:txBody>
      </p:sp>
    </p:spTree>
    <p:extLst>
      <p:ext uri="{BB962C8B-B14F-4D97-AF65-F5344CB8AC3E}">
        <p14:creationId xmlns:p14="http://schemas.microsoft.com/office/powerpoint/2010/main" val="31094158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EAA2D7B-BB3D-4093-AAC2-9ED4175128C2}" type="datetime1">
              <a:rPr lang="en-US" smtClean="0"/>
              <a:t>10/16/2025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0826B84-9572-4038-8104-7AE34CCE8D81}" type="slidenum">
              <a:rPr lang="en-US" smtClean="0"/>
              <a:t>‹#›</a:t>
            </a:fld>
            <a:endParaRPr lang="en-US"/>
          </a:p>
        </p:txBody>
      </p:sp>
    </p:spTree>
    <p:extLst>
      <p:ext uri="{BB962C8B-B14F-4D97-AF65-F5344CB8AC3E}">
        <p14:creationId xmlns:p14="http://schemas.microsoft.com/office/powerpoint/2010/main" val="22330396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1828185-FE3D-48A4-BA2A-E9B97A163450}" type="datetime1">
              <a:rPr lang="en-US" smtClean="0"/>
              <a:t>10/16/2025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826B84-9572-4038-8104-7AE34CCE8D81}" type="slidenum">
              <a:rPr lang="en-US" smtClean="0"/>
              <a:t>‹#›</a:t>
            </a:fld>
            <a:endParaRPr lang="en-US"/>
          </a:p>
        </p:txBody>
      </p:sp>
    </p:spTree>
    <p:extLst>
      <p:ext uri="{BB962C8B-B14F-4D97-AF65-F5344CB8AC3E}">
        <p14:creationId xmlns:p14="http://schemas.microsoft.com/office/powerpoint/2010/main" val="17643390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6BE0087-C809-4197-B814-4A02BFB6A8BE}" type="datetime1">
              <a:rPr lang="en-US" smtClean="0"/>
              <a:t>10/16/2025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826B84-9572-4038-8104-7AE34CCE8D81}" type="slidenum">
              <a:rPr lang="en-US" smtClean="0"/>
              <a:t>‹#›</a:t>
            </a:fld>
            <a:endParaRPr lang="en-US"/>
          </a:p>
        </p:txBody>
      </p:sp>
    </p:spTree>
    <p:extLst>
      <p:ext uri="{BB962C8B-B14F-4D97-AF65-F5344CB8AC3E}">
        <p14:creationId xmlns:p14="http://schemas.microsoft.com/office/powerpoint/2010/main" val="42567484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06764F4-E263-42FE-AD20-5519FE8EB68E}" type="datetime1">
              <a:rPr lang="en-US" smtClean="0"/>
              <a:t>10/16/2025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0826B84-9572-4038-8104-7AE34CCE8D81}" type="slidenum">
              <a:rPr lang="en-US" smtClean="0"/>
              <a:t>‹#›</a:t>
            </a:fld>
            <a:endParaRPr lang="en-US"/>
          </a:p>
        </p:txBody>
      </p:sp>
    </p:spTree>
    <p:extLst>
      <p:ext uri="{BB962C8B-B14F-4D97-AF65-F5344CB8AC3E}">
        <p14:creationId xmlns:p14="http://schemas.microsoft.com/office/powerpoint/2010/main" val="257620945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smtClean="0"/>
              <a:t>CONCRETE LAB (MATERIAL </a:t>
            </a:r>
            <a:r>
              <a:rPr lang="en-US" dirty="0" smtClean="0"/>
              <a:t>TESTING LAB </a:t>
            </a:r>
            <a:r>
              <a:rPr lang="en-US" dirty="0" smtClean="0"/>
              <a:t>II)</a:t>
            </a:r>
            <a:r>
              <a:rPr lang="en-US" dirty="0" smtClean="0"/>
              <a:t/>
            </a:r>
            <a:br>
              <a:rPr lang="en-US" dirty="0" smtClean="0"/>
            </a:br>
            <a:r>
              <a:rPr lang="en-US" dirty="0" smtClean="0"/>
              <a:t>EXPERIMENTAL PROCEDURES</a:t>
            </a:r>
            <a:endParaRPr lang="en-US" dirty="0"/>
          </a:p>
        </p:txBody>
      </p:sp>
      <p:sp>
        <p:nvSpPr>
          <p:cNvPr id="3" name="Subtitle 2"/>
          <p:cNvSpPr>
            <a:spLocks noGrp="1"/>
          </p:cNvSpPr>
          <p:nvPr>
            <p:ph type="subTitle" idx="1"/>
          </p:nvPr>
        </p:nvSpPr>
        <p:spPr/>
        <p:txBody>
          <a:bodyPr/>
          <a:lstStyle/>
          <a:p>
            <a:endParaRPr lang="en-US" dirty="0"/>
          </a:p>
        </p:txBody>
      </p:sp>
      <p:sp>
        <p:nvSpPr>
          <p:cNvPr id="4" name="Slide Number Placeholder 3"/>
          <p:cNvSpPr>
            <a:spLocks noGrp="1"/>
          </p:cNvSpPr>
          <p:nvPr>
            <p:ph type="sldNum" sz="quarter" idx="12"/>
          </p:nvPr>
        </p:nvSpPr>
        <p:spPr/>
        <p:txBody>
          <a:bodyPr/>
          <a:lstStyle/>
          <a:p>
            <a:fld id="{70826B84-9572-4038-8104-7AE34CCE8D81}" type="slidenum">
              <a:rPr lang="en-US" smtClean="0"/>
              <a:t>1</a:t>
            </a:fld>
            <a:endParaRPr lang="en-US"/>
          </a:p>
        </p:txBody>
      </p:sp>
    </p:spTree>
    <p:extLst>
      <p:ext uri="{BB962C8B-B14F-4D97-AF65-F5344CB8AC3E}">
        <p14:creationId xmlns:p14="http://schemas.microsoft.com/office/powerpoint/2010/main" val="160211147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609600"/>
            <a:ext cx="3962400" cy="51208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76800" y="609600"/>
            <a:ext cx="3886200" cy="51208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52400" y="6096000"/>
            <a:ext cx="8610600" cy="369332"/>
          </a:xfrm>
          <a:prstGeom prst="rect">
            <a:avLst/>
          </a:prstGeom>
          <a:noFill/>
        </p:spPr>
        <p:txBody>
          <a:bodyPr wrap="square" rtlCol="0">
            <a:spAutoFit/>
          </a:bodyPr>
          <a:lstStyle/>
          <a:p>
            <a:r>
              <a:rPr lang="en-US" dirty="0" smtClean="0"/>
              <a:t>Fig.4 Testing of  Bulk density of fine aggregate         Fig.5 Filling measure with water</a:t>
            </a:r>
            <a:endParaRPr lang="en-US" dirty="0"/>
          </a:p>
        </p:txBody>
      </p:sp>
      <p:sp>
        <p:nvSpPr>
          <p:cNvPr id="3" name="Slide Number Placeholder 2"/>
          <p:cNvSpPr>
            <a:spLocks noGrp="1"/>
          </p:cNvSpPr>
          <p:nvPr>
            <p:ph type="sldNum" sz="quarter" idx="12"/>
          </p:nvPr>
        </p:nvSpPr>
        <p:spPr/>
        <p:txBody>
          <a:bodyPr/>
          <a:lstStyle/>
          <a:p>
            <a:fld id="{70826B84-9572-4038-8104-7AE34CCE8D81}" type="slidenum">
              <a:rPr lang="en-US" smtClean="0"/>
              <a:t>10</a:t>
            </a:fld>
            <a:endParaRPr lang="en-US"/>
          </a:p>
        </p:txBody>
      </p:sp>
    </p:spTree>
    <p:extLst>
      <p:ext uri="{BB962C8B-B14F-4D97-AF65-F5344CB8AC3E}">
        <p14:creationId xmlns:p14="http://schemas.microsoft.com/office/powerpoint/2010/main" val="125327851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62000"/>
            <a:ext cx="8229600" cy="4525963"/>
          </a:xfrm>
        </p:spPr>
        <p:txBody>
          <a:bodyPr>
            <a:normAutofit fontScale="92500" lnSpcReduction="10000"/>
          </a:bodyPr>
          <a:lstStyle/>
          <a:p>
            <a:r>
              <a:rPr lang="en-US" dirty="0" smtClean="0"/>
              <a:t>SIEVE ANALYSIS OF FINE AGGREGATE</a:t>
            </a:r>
          </a:p>
          <a:p>
            <a:endParaRPr lang="en-US" dirty="0" smtClean="0"/>
          </a:p>
          <a:p>
            <a:pPr marL="0" indent="0">
              <a:buNone/>
            </a:pPr>
            <a:r>
              <a:rPr lang="en-US" sz="3000" dirty="0" smtClean="0"/>
              <a:t>1.Take about 3 kg of air-dried coarse aggregate and arrange sieves in the order: 80 mm, 40 mm, 20 mm, 10 mm, and 4.75 mm (largest on top). </a:t>
            </a:r>
          </a:p>
          <a:p>
            <a:pPr marL="0" indent="0">
              <a:buNone/>
            </a:pPr>
            <a:r>
              <a:rPr lang="en-US" sz="3000" dirty="0" smtClean="0"/>
              <a:t>2. Sieve the sample for at least 15 minutes using varied motions without forcing material through the sieve.	</a:t>
            </a:r>
          </a:p>
          <a:p>
            <a:pPr marL="0" indent="0">
              <a:buNone/>
            </a:pPr>
            <a:r>
              <a:rPr lang="en-US" sz="3000" dirty="0" smtClean="0"/>
              <a:t>3.Weigh the amount of aggregate retained on each sieve to determine the particle size distribution.</a:t>
            </a:r>
            <a:endParaRPr lang="en-US" sz="3000" dirty="0"/>
          </a:p>
        </p:txBody>
      </p:sp>
      <p:sp>
        <p:nvSpPr>
          <p:cNvPr id="2" name="Slide Number Placeholder 1"/>
          <p:cNvSpPr>
            <a:spLocks noGrp="1"/>
          </p:cNvSpPr>
          <p:nvPr>
            <p:ph type="sldNum" sz="quarter" idx="12"/>
          </p:nvPr>
        </p:nvSpPr>
        <p:spPr/>
        <p:txBody>
          <a:bodyPr/>
          <a:lstStyle/>
          <a:p>
            <a:fld id="{70826B84-9572-4038-8104-7AE34CCE8D81}" type="slidenum">
              <a:rPr lang="en-US" smtClean="0"/>
              <a:t>11</a:t>
            </a:fld>
            <a:endParaRPr lang="en-US"/>
          </a:p>
        </p:txBody>
      </p:sp>
    </p:spTree>
    <p:extLst>
      <p:ext uri="{BB962C8B-B14F-4D97-AF65-F5344CB8AC3E}">
        <p14:creationId xmlns:p14="http://schemas.microsoft.com/office/powerpoint/2010/main" val="74023629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3400" y="838200"/>
            <a:ext cx="3962400" cy="525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818322"/>
            <a:ext cx="3733800" cy="525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2552700" y="6266934"/>
            <a:ext cx="5029200" cy="369332"/>
          </a:xfrm>
          <a:prstGeom prst="rect">
            <a:avLst/>
          </a:prstGeom>
          <a:noFill/>
        </p:spPr>
        <p:txBody>
          <a:bodyPr wrap="square" rtlCol="0">
            <a:spAutoFit/>
          </a:bodyPr>
          <a:lstStyle/>
          <a:p>
            <a:r>
              <a:rPr lang="en-US" dirty="0" smtClean="0"/>
              <a:t>Fig.6 Sieve analysis of fine aggregate</a:t>
            </a:r>
            <a:endParaRPr lang="en-US" dirty="0"/>
          </a:p>
        </p:txBody>
      </p:sp>
      <p:sp>
        <p:nvSpPr>
          <p:cNvPr id="3" name="Slide Number Placeholder 2"/>
          <p:cNvSpPr>
            <a:spLocks noGrp="1"/>
          </p:cNvSpPr>
          <p:nvPr>
            <p:ph type="sldNum" sz="quarter" idx="12"/>
          </p:nvPr>
        </p:nvSpPr>
        <p:spPr/>
        <p:txBody>
          <a:bodyPr/>
          <a:lstStyle/>
          <a:p>
            <a:fld id="{70826B84-9572-4038-8104-7AE34CCE8D81}" type="slidenum">
              <a:rPr lang="en-US" smtClean="0"/>
              <a:t>12</a:t>
            </a:fld>
            <a:endParaRPr lang="en-US"/>
          </a:p>
        </p:txBody>
      </p:sp>
    </p:spTree>
    <p:extLst>
      <p:ext uri="{BB962C8B-B14F-4D97-AF65-F5344CB8AC3E}">
        <p14:creationId xmlns:p14="http://schemas.microsoft.com/office/powerpoint/2010/main" val="59731747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1143000"/>
          </a:xfrm>
        </p:spPr>
        <p:txBody>
          <a:bodyPr>
            <a:noAutofit/>
          </a:bodyPr>
          <a:lstStyle/>
          <a:p>
            <a:r>
              <a:rPr lang="en-US" sz="3600" dirty="0" smtClean="0"/>
              <a:t>4. Tests on coarse aggregates</a:t>
            </a:r>
            <a:endParaRPr lang="en-US" sz="3600" dirty="0"/>
          </a:p>
        </p:txBody>
      </p:sp>
      <p:sp>
        <p:nvSpPr>
          <p:cNvPr id="3" name="Content Placeholder 2"/>
          <p:cNvSpPr>
            <a:spLocks noGrp="1"/>
          </p:cNvSpPr>
          <p:nvPr>
            <p:ph idx="1"/>
          </p:nvPr>
        </p:nvSpPr>
        <p:spPr>
          <a:xfrm>
            <a:off x="457200" y="2362200"/>
            <a:ext cx="8229600" cy="3763963"/>
          </a:xfrm>
        </p:spPr>
        <p:txBody>
          <a:bodyPr>
            <a:normAutofit fontScale="92500" lnSpcReduction="10000"/>
          </a:bodyPr>
          <a:lstStyle/>
          <a:p>
            <a:r>
              <a:rPr lang="en-US" sz="2400" dirty="0" smtClean="0"/>
              <a:t>SPECIFIC GRAVITY AND BULK DENSITY</a:t>
            </a:r>
          </a:p>
          <a:p>
            <a:pPr marL="0" indent="0">
              <a:buNone/>
            </a:pPr>
            <a:endParaRPr lang="en-US" sz="2400" dirty="0" smtClean="0"/>
          </a:p>
          <a:p>
            <a:pPr marL="0" indent="0">
              <a:buNone/>
            </a:pPr>
            <a:r>
              <a:rPr lang="en-US" sz="3000" dirty="0" smtClean="0"/>
              <a:t>1. Fill the measure one-third with aggregates, tamp 25 times, repeat twice more until full, and level off the top.</a:t>
            </a:r>
          </a:p>
          <a:p>
            <a:pPr marL="0" indent="0">
              <a:buNone/>
            </a:pPr>
            <a:r>
              <a:rPr lang="en-US" sz="3000" dirty="0" smtClean="0"/>
              <a:t>2.</a:t>
            </a:r>
            <a:r>
              <a:rPr lang="en-US" sz="3000" dirty="0"/>
              <a:t> </a:t>
            </a:r>
            <a:r>
              <a:rPr lang="en-US" sz="3000" dirty="0" smtClean="0"/>
              <a:t>Weigh the measure with aggregates (W1), then fill it with water to the top and weigh again (W2).	</a:t>
            </a:r>
          </a:p>
          <a:p>
            <a:pPr marL="0" indent="0">
              <a:buNone/>
            </a:pPr>
            <a:r>
              <a:rPr lang="en-US" sz="3000" dirty="0" smtClean="0"/>
              <a:t>3.</a:t>
            </a:r>
            <a:r>
              <a:rPr lang="en-US" sz="3000" dirty="0"/>
              <a:t> </a:t>
            </a:r>
            <a:r>
              <a:rPr lang="en-US" sz="3000" dirty="0" smtClean="0"/>
              <a:t>Empty, clean, fill the measure with only water, and record its weight (W3).</a:t>
            </a:r>
            <a:endParaRPr lang="en-US" sz="3000" dirty="0"/>
          </a:p>
        </p:txBody>
      </p:sp>
      <p:sp>
        <p:nvSpPr>
          <p:cNvPr id="4" name="Slide Number Placeholder 3"/>
          <p:cNvSpPr>
            <a:spLocks noGrp="1"/>
          </p:cNvSpPr>
          <p:nvPr>
            <p:ph type="sldNum" sz="quarter" idx="12"/>
          </p:nvPr>
        </p:nvSpPr>
        <p:spPr/>
        <p:txBody>
          <a:bodyPr/>
          <a:lstStyle/>
          <a:p>
            <a:fld id="{70826B84-9572-4038-8104-7AE34CCE8D81}" type="slidenum">
              <a:rPr lang="en-US" smtClean="0"/>
              <a:t>13</a:t>
            </a:fld>
            <a:endParaRPr lang="en-US"/>
          </a:p>
        </p:txBody>
      </p:sp>
    </p:spTree>
    <p:extLst>
      <p:ext uri="{BB962C8B-B14F-4D97-AF65-F5344CB8AC3E}">
        <p14:creationId xmlns:p14="http://schemas.microsoft.com/office/powerpoint/2010/main" val="153443747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0456" y="533400"/>
            <a:ext cx="3799144" cy="533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26226" y="569686"/>
            <a:ext cx="4267200" cy="52811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524000" y="5987534"/>
            <a:ext cx="6248400" cy="369332"/>
          </a:xfrm>
          <a:prstGeom prst="rect">
            <a:avLst/>
          </a:prstGeom>
          <a:noFill/>
        </p:spPr>
        <p:txBody>
          <a:bodyPr wrap="square" rtlCol="0">
            <a:spAutoFit/>
          </a:bodyPr>
          <a:lstStyle/>
          <a:p>
            <a:pPr algn="ctr"/>
            <a:r>
              <a:rPr lang="en-US" dirty="0" smtClean="0"/>
              <a:t>Fig.7 Testing Bulk density of coarse aggregate</a:t>
            </a:r>
            <a:endParaRPr lang="en-US" dirty="0"/>
          </a:p>
        </p:txBody>
      </p:sp>
      <p:sp>
        <p:nvSpPr>
          <p:cNvPr id="3" name="Slide Number Placeholder 2"/>
          <p:cNvSpPr>
            <a:spLocks noGrp="1"/>
          </p:cNvSpPr>
          <p:nvPr>
            <p:ph type="sldNum" sz="quarter" idx="12"/>
          </p:nvPr>
        </p:nvSpPr>
        <p:spPr/>
        <p:txBody>
          <a:bodyPr/>
          <a:lstStyle/>
          <a:p>
            <a:fld id="{70826B84-9572-4038-8104-7AE34CCE8D81}" type="slidenum">
              <a:rPr lang="en-US" smtClean="0"/>
              <a:t>14</a:t>
            </a:fld>
            <a:endParaRPr lang="en-US"/>
          </a:p>
        </p:txBody>
      </p:sp>
    </p:spTree>
    <p:extLst>
      <p:ext uri="{BB962C8B-B14F-4D97-AF65-F5344CB8AC3E}">
        <p14:creationId xmlns:p14="http://schemas.microsoft.com/office/powerpoint/2010/main" val="137007451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62000"/>
            <a:ext cx="8229600" cy="5364163"/>
          </a:xfrm>
        </p:spPr>
        <p:txBody>
          <a:bodyPr>
            <a:normAutofit/>
          </a:bodyPr>
          <a:lstStyle/>
          <a:p>
            <a:r>
              <a:rPr lang="en-US" dirty="0" smtClean="0"/>
              <a:t>SIEVE ANALYSIS OF COARSE AGGREGATE</a:t>
            </a:r>
          </a:p>
          <a:p>
            <a:pPr marL="0" indent="0">
              <a:buNone/>
            </a:pPr>
            <a:endParaRPr lang="en-US" dirty="0" smtClean="0"/>
          </a:p>
          <a:p>
            <a:pPr marL="0" indent="0">
              <a:buNone/>
            </a:pPr>
            <a:r>
              <a:rPr lang="en-US" sz="2800" dirty="0" smtClean="0"/>
              <a:t>1. Take about 3 kg of air-dried coarse aggregate and arrange sieves in the order: 80 mm, 40 mm, 20 mm, 10 mm, and 4.75 mm (largest on top).	</a:t>
            </a:r>
            <a:endParaRPr lang="en-US" sz="2800" dirty="0"/>
          </a:p>
          <a:p>
            <a:pPr marL="0" indent="0">
              <a:buNone/>
            </a:pPr>
            <a:r>
              <a:rPr lang="en-US" sz="2800" dirty="0" smtClean="0"/>
              <a:t>2. Sieve the sample for at least 15 minutes using varied motions without forcing material through the sieves.</a:t>
            </a:r>
            <a:endParaRPr lang="en-US" sz="2800" dirty="0"/>
          </a:p>
          <a:p>
            <a:pPr marL="0" indent="0">
              <a:buNone/>
            </a:pPr>
            <a:r>
              <a:rPr lang="en-US" sz="2800" dirty="0" smtClean="0"/>
              <a:t>3. Weigh the amount of aggregate retained on each sieve to determine the particle size distribution.</a:t>
            </a:r>
            <a:endParaRPr lang="en-US" sz="2800" dirty="0"/>
          </a:p>
        </p:txBody>
      </p:sp>
      <p:sp>
        <p:nvSpPr>
          <p:cNvPr id="2" name="Slide Number Placeholder 1"/>
          <p:cNvSpPr>
            <a:spLocks noGrp="1"/>
          </p:cNvSpPr>
          <p:nvPr>
            <p:ph type="sldNum" sz="quarter" idx="12"/>
          </p:nvPr>
        </p:nvSpPr>
        <p:spPr/>
        <p:txBody>
          <a:bodyPr/>
          <a:lstStyle/>
          <a:p>
            <a:fld id="{70826B84-9572-4038-8104-7AE34CCE8D81}" type="slidenum">
              <a:rPr lang="en-US" smtClean="0"/>
              <a:t>15</a:t>
            </a:fld>
            <a:endParaRPr lang="en-US"/>
          </a:p>
        </p:txBody>
      </p:sp>
    </p:spTree>
    <p:extLst>
      <p:ext uri="{BB962C8B-B14F-4D97-AF65-F5344CB8AC3E}">
        <p14:creationId xmlns:p14="http://schemas.microsoft.com/office/powerpoint/2010/main" val="295006133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29012" b="9062"/>
          <a:stretch/>
        </p:blipFill>
        <p:spPr bwMode="auto">
          <a:xfrm>
            <a:off x="495300" y="609599"/>
            <a:ext cx="4114800" cy="53947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10100" y="609600"/>
            <a:ext cx="3657600" cy="53947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2438400" y="6203746"/>
            <a:ext cx="5105400" cy="369332"/>
          </a:xfrm>
          <a:prstGeom prst="rect">
            <a:avLst/>
          </a:prstGeom>
          <a:noFill/>
        </p:spPr>
        <p:txBody>
          <a:bodyPr wrap="square" rtlCol="0">
            <a:spAutoFit/>
          </a:bodyPr>
          <a:lstStyle/>
          <a:p>
            <a:pPr algn="ctr"/>
            <a:r>
              <a:rPr lang="en-US" dirty="0" smtClean="0"/>
              <a:t>Fig. 8 Sieve analysis of coarse aggregate</a:t>
            </a:r>
            <a:endParaRPr lang="en-US" dirty="0"/>
          </a:p>
        </p:txBody>
      </p:sp>
      <p:sp>
        <p:nvSpPr>
          <p:cNvPr id="3" name="Slide Number Placeholder 2"/>
          <p:cNvSpPr>
            <a:spLocks noGrp="1"/>
          </p:cNvSpPr>
          <p:nvPr>
            <p:ph type="sldNum" sz="quarter" idx="12"/>
          </p:nvPr>
        </p:nvSpPr>
        <p:spPr/>
        <p:txBody>
          <a:bodyPr/>
          <a:lstStyle/>
          <a:p>
            <a:fld id="{70826B84-9572-4038-8104-7AE34CCE8D81}" type="slidenum">
              <a:rPr lang="en-US" smtClean="0"/>
              <a:t>16</a:t>
            </a:fld>
            <a:endParaRPr lang="en-US"/>
          </a:p>
        </p:txBody>
      </p:sp>
    </p:spTree>
    <p:extLst>
      <p:ext uri="{BB962C8B-B14F-4D97-AF65-F5344CB8AC3E}">
        <p14:creationId xmlns:p14="http://schemas.microsoft.com/office/powerpoint/2010/main" val="242205660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smtClean="0"/>
              <a:t>5. </a:t>
            </a:r>
            <a:r>
              <a:rPr lang="en-US" sz="3200" dirty="0"/>
              <a:t>Tests on Fresh </a:t>
            </a:r>
            <a:r>
              <a:rPr lang="en-US" sz="3200" dirty="0" smtClean="0"/>
              <a:t>Concrete: Slump, Compaction </a:t>
            </a:r>
            <a:r>
              <a:rPr lang="en-US" sz="3200" dirty="0"/>
              <a:t>factor </a:t>
            </a:r>
            <a:r>
              <a:rPr lang="en-US" sz="3200" dirty="0" smtClean="0"/>
              <a:t>test</a:t>
            </a:r>
            <a:endParaRPr lang="en-US" sz="3200" dirty="0"/>
          </a:p>
        </p:txBody>
      </p:sp>
      <p:sp>
        <p:nvSpPr>
          <p:cNvPr id="3" name="Content Placeholder 2"/>
          <p:cNvSpPr>
            <a:spLocks noGrp="1"/>
          </p:cNvSpPr>
          <p:nvPr>
            <p:ph idx="1"/>
          </p:nvPr>
        </p:nvSpPr>
        <p:spPr/>
        <p:txBody>
          <a:bodyPr>
            <a:normAutofit/>
          </a:bodyPr>
          <a:lstStyle/>
          <a:p>
            <a:pPr algn="just"/>
            <a:r>
              <a:rPr lang="en-US" sz="2800" dirty="0" smtClean="0"/>
              <a:t>To prepare the concrete mix of proportion 1:x:y with water-cement ratio k, the measured dry ingredients (cement, fine, and coarse aggregates) are thoroughly mixed, water is added, and the mix is made homogeneous. The concrete is then placed in layers, each tamped properly, and tests like slump and compacting factor are performed to assess workability</a:t>
            </a:r>
            <a:r>
              <a:rPr lang="en-US" sz="2600" dirty="0" smtClean="0"/>
              <a:t>.</a:t>
            </a:r>
            <a:endParaRPr lang="en-US" dirty="0"/>
          </a:p>
        </p:txBody>
      </p:sp>
      <p:sp>
        <p:nvSpPr>
          <p:cNvPr id="4" name="Slide Number Placeholder 3"/>
          <p:cNvSpPr>
            <a:spLocks noGrp="1"/>
          </p:cNvSpPr>
          <p:nvPr>
            <p:ph type="sldNum" sz="quarter" idx="12"/>
          </p:nvPr>
        </p:nvSpPr>
        <p:spPr/>
        <p:txBody>
          <a:bodyPr/>
          <a:lstStyle/>
          <a:p>
            <a:fld id="{70826B84-9572-4038-8104-7AE34CCE8D81}" type="slidenum">
              <a:rPr lang="en-US" smtClean="0"/>
              <a:t>17</a:t>
            </a:fld>
            <a:endParaRPr lang="en-US"/>
          </a:p>
        </p:txBody>
      </p:sp>
    </p:spTree>
    <p:extLst>
      <p:ext uri="{BB962C8B-B14F-4D97-AF65-F5344CB8AC3E}">
        <p14:creationId xmlns:p14="http://schemas.microsoft.com/office/powerpoint/2010/main" val="278588266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 y="228600"/>
            <a:ext cx="4267200" cy="568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23423" t="16073" b="-16073"/>
          <a:stretch/>
        </p:blipFill>
        <p:spPr bwMode="auto">
          <a:xfrm>
            <a:off x="4724400" y="228600"/>
            <a:ext cx="4114800" cy="678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381000" y="6019800"/>
            <a:ext cx="8229600" cy="369332"/>
          </a:xfrm>
          <a:prstGeom prst="rect">
            <a:avLst/>
          </a:prstGeom>
          <a:noFill/>
        </p:spPr>
        <p:txBody>
          <a:bodyPr wrap="square" rtlCol="0">
            <a:spAutoFit/>
          </a:bodyPr>
          <a:lstStyle/>
          <a:p>
            <a:r>
              <a:rPr lang="en-US" dirty="0" smtClean="0"/>
              <a:t>              Fig.9 Slump Test                                                       Fig.10  Compaction factor test</a:t>
            </a:r>
            <a:endParaRPr lang="en-US" dirty="0"/>
          </a:p>
        </p:txBody>
      </p:sp>
      <p:sp>
        <p:nvSpPr>
          <p:cNvPr id="2" name="Slide Number Placeholder 1"/>
          <p:cNvSpPr>
            <a:spLocks noGrp="1"/>
          </p:cNvSpPr>
          <p:nvPr>
            <p:ph type="sldNum" sz="quarter" idx="12"/>
          </p:nvPr>
        </p:nvSpPr>
        <p:spPr/>
        <p:txBody>
          <a:bodyPr/>
          <a:lstStyle/>
          <a:p>
            <a:fld id="{70826B84-9572-4038-8104-7AE34CCE8D81}" type="slidenum">
              <a:rPr lang="en-US" smtClean="0"/>
              <a:t>18</a:t>
            </a:fld>
            <a:endParaRPr lang="en-US"/>
          </a:p>
        </p:txBody>
      </p:sp>
    </p:spTree>
    <p:extLst>
      <p:ext uri="{BB962C8B-B14F-4D97-AF65-F5344CB8AC3E}">
        <p14:creationId xmlns:p14="http://schemas.microsoft.com/office/powerpoint/2010/main" val="15435003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6. Determination of Compressive Strength of Concrete </a:t>
            </a:r>
            <a:endParaRPr lang="en-US" dirty="0"/>
          </a:p>
        </p:txBody>
      </p:sp>
      <p:sp>
        <p:nvSpPr>
          <p:cNvPr id="3" name="Content Placeholder 2"/>
          <p:cNvSpPr>
            <a:spLocks noGrp="1"/>
          </p:cNvSpPr>
          <p:nvPr>
            <p:ph idx="1"/>
          </p:nvPr>
        </p:nvSpPr>
        <p:spPr>
          <a:xfrm>
            <a:off x="381000" y="1905000"/>
            <a:ext cx="8229600" cy="4525963"/>
          </a:xfrm>
        </p:spPr>
        <p:txBody>
          <a:bodyPr>
            <a:normAutofit/>
          </a:bodyPr>
          <a:lstStyle/>
          <a:p>
            <a:pPr algn="just"/>
            <a:r>
              <a:rPr lang="en-US" sz="2800" dirty="0" smtClean="0"/>
              <a:t>The concrete cube specimen is taken out of water, cleaned, and its dimensions are measured. It is placed centrally on the testing machine with the load applied perpendicular to the casting direction. Load is applied gradually at about 140 kg/cm²/min until failure, and the maximum load and type of failure are recorded</a:t>
            </a:r>
            <a:r>
              <a:rPr lang="en-US" dirty="0" smtClean="0"/>
              <a:t>.</a:t>
            </a:r>
            <a:endParaRPr lang="en-US" dirty="0"/>
          </a:p>
        </p:txBody>
      </p:sp>
      <p:sp>
        <p:nvSpPr>
          <p:cNvPr id="4" name="Slide Number Placeholder 3"/>
          <p:cNvSpPr>
            <a:spLocks noGrp="1"/>
          </p:cNvSpPr>
          <p:nvPr>
            <p:ph type="sldNum" sz="quarter" idx="12"/>
          </p:nvPr>
        </p:nvSpPr>
        <p:spPr/>
        <p:txBody>
          <a:bodyPr/>
          <a:lstStyle/>
          <a:p>
            <a:fld id="{70826B84-9572-4038-8104-7AE34CCE8D81}" type="slidenum">
              <a:rPr lang="en-US" smtClean="0"/>
              <a:t>19</a:t>
            </a:fld>
            <a:endParaRPr lang="en-US"/>
          </a:p>
        </p:txBody>
      </p:sp>
    </p:spTree>
    <p:extLst>
      <p:ext uri="{BB962C8B-B14F-4D97-AF65-F5344CB8AC3E}">
        <p14:creationId xmlns:p14="http://schemas.microsoft.com/office/powerpoint/2010/main" val="145109041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000" dirty="0" smtClean="0"/>
              <a:t>1. Determination of specific gravity and soundness of cement </a:t>
            </a:r>
            <a:endParaRPr lang="en-US" sz="4000" dirty="0"/>
          </a:p>
        </p:txBody>
      </p:sp>
      <p:sp>
        <p:nvSpPr>
          <p:cNvPr id="3" name="Content Placeholder 2"/>
          <p:cNvSpPr>
            <a:spLocks noGrp="1"/>
          </p:cNvSpPr>
          <p:nvPr>
            <p:ph idx="1"/>
          </p:nvPr>
        </p:nvSpPr>
        <p:spPr/>
        <p:txBody>
          <a:bodyPr>
            <a:normAutofit/>
          </a:bodyPr>
          <a:lstStyle/>
          <a:p>
            <a:pPr marL="0" indent="0">
              <a:buNone/>
            </a:pPr>
            <a:r>
              <a:rPr lang="en-US" u="sng" dirty="0" smtClean="0"/>
              <a:t>Procedure</a:t>
            </a:r>
          </a:p>
          <a:p>
            <a:pPr marL="0" indent="0">
              <a:buNone/>
            </a:pPr>
            <a:endParaRPr lang="en-US" sz="2400" u="sng" dirty="0" smtClean="0"/>
          </a:p>
          <a:p>
            <a:pPr marL="0" indent="0" algn="just">
              <a:buNone/>
            </a:pPr>
            <a:r>
              <a:rPr lang="en-US" dirty="0" smtClean="0"/>
              <a:t>1.Fill the dry flask with kerosene up to about 1 ml and note the     initial reading.</a:t>
            </a:r>
          </a:p>
          <a:p>
            <a:pPr marL="0" indent="0" algn="just">
              <a:buNone/>
            </a:pPr>
            <a:r>
              <a:rPr lang="en-US" dirty="0" smtClean="0"/>
              <a:t>2. Add around 60 g of cement carefully so the level rises to about 22 ml.</a:t>
            </a:r>
          </a:p>
          <a:p>
            <a:pPr marL="0" indent="0" algn="just">
              <a:buNone/>
            </a:pPr>
            <a:r>
              <a:rPr lang="en-US" dirty="0" smtClean="0"/>
              <a:t>3. Roll the flask gently to remove air bubbles and record the final reading.</a:t>
            </a:r>
            <a:endParaRPr lang="en-US" dirty="0"/>
          </a:p>
        </p:txBody>
      </p:sp>
      <p:sp>
        <p:nvSpPr>
          <p:cNvPr id="4" name="Slide Number Placeholder 3"/>
          <p:cNvSpPr>
            <a:spLocks noGrp="1"/>
          </p:cNvSpPr>
          <p:nvPr>
            <p:ph type="sldNum" sz="quarter" idx="12"/>
          </p:nvPr>
        </p:nvSpPr>
        <p:spPr/>
        <p:txBody>
          <a:bodyPr/>
          <a:lstStyle/>
          <a:p>
            <a:fld id="{70826B84-9572-4038-8104-7AE34CCE8D81}" type="slidenum">
              <a:rPr lang="en-US" smtClean="0"/>
              <a:t>2</a:t>
            </a:fld>
            <a:endParaRPr lang="en-US"/>
          </a:p>
        </p:txBody>
      </p:sp>
    </p:spTree>
    <p:extLst>
      <p:ext uri="{BB962C8B-B14F-4D97-AF65-F5344CB8AC3E}">
        <p14:creationId xmlns:p14="http://schemas.microsoft.com/office/powerpoint/2010/main" val="202027190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533400"/>
            <a:ext cx="4419600" cy="472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1339" y="533400"/>
            <a:ext cx="4054062" cy="472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228600" y="5396468"/>
            <a:ext cx="8839200" cy="369332"/>
          </a:xfrm>
          <a:prstGeom prst="rect">
            <a:avLst/>
          </a:prstGeom>
          <a:noFill/>
        </p:spPr>
        <p:txBody>
          <a:bodyPr wrap="square" rtlCol="0">
            <a:spAutoFit/>
          </a:bodyPr>
          <a:lstStyle/>
          <a:p>
            <a:r>
              <a:rPr lang="en-US" dirty="0" smtClean="0"/>
              <a:t>     Fig. 11 Compression test set up                              Fig. </a:t>
            </a:r>
            <a:r>
              <a:rPr lang="en-US" dirty="0"/>
              <a:t>12 Split tensile strength test set </a:t>
            </a:r>
            <a:r>
              <a:rPr lang="en-US" dirty="0" smtClean="0"/>
              <a:t>up</a:t>
            </a:r>
            <a:endParaRPr lang="en-US" dirty="0"/>
          </a:p>
        </p:txBody>
      </p:sp>
      <p:sp>
        <p:nvSpPr>
          <p:cNvPr id="3" name="Slide Number Placeholder 2"/>
          <p:cNvSpPr>
            <a:spLocks noGrp="1"/>
          </p:cNvSpPr>
          <p:nvPr>
            <p:ph type="sldNum" sz="quarter" idx="12"/>
          </p:nvPr>
        </p:nvSpPr>
        <p:spPr/>
        <p:txBody>
          <a:bodyPr/>
          <a:lstStyle/>
          <a:p>
            <a:fld id="{70826B84-9572-4038-8104-7AE34CCE8D81}" type="slidenum">
              <a:rPr lang="en-US" smtClean="0"/>
              <a:t>20</a:t>
            </a:fld>
            <a:endParaRPr lang="en-US"/>
          </a:p>
        </p:txBody>
      </p:sp>
    </p:spTree>
    <p:extLst>
      <p:ext uri="{BB962C8B-B14F-4D97-AF65-F5344CB8AC3E}">
        <p14:creationId xmlns:p14="http://schemas.microsoft.com/office/powerpoint/2010/main" val="347097553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7. Carrying out the Split Tensile and Flexural strength of Concrete.</a:t>
            </a:r>
            <a:endParaRPr lang="en-US" dirty="0"/>
          </a:p>
        </p:txBody>
      </p:sp>
      <p:sp>
        <p:nvSpPr>
          <p:cNvPr id="3" name="Content Placeholder 2"/>
          <p:cNvSpPr>
            <a:spLocks noGrp="1"/>
          </p:cNvSpPr>
          <p:nvPr>
            <p:ph idx="1"/>
          </p:nvPr>
        </p:nvSpPr>
        <p:spPr/>
        <p:txBody>
          <a:bodyPr>
            <a:normAutofit/>
          </a:bodyPr>
          <a:lstStyle/>
          <a:p>
            <a:r>
              <a:rPr lang="en-US" sz="2800" dirty="0" smtClean="0"/>
              <a:t>The wet  specimen is cleaned, measured, and marked with diametrical lines for alignment. It is placed between two plywood strips on the testing machine, ensuring proper positioning. Load is applied gradually at a rate of 1.2 to 2.4 N/mm²/min until failure, and the maximum load and type of failure are recorded.</a:t>
            </a:r>
            <a:endParaRPr lang="en-US" sz="2800" dirty="0"/>
          </a:p>
        </p:txBody>
      </p:sp>
      <p:sp>
        <p:nvSpPr>
          <p:cNvPr id="4" name="Slide Number Placeholder 3"/>
          <p:cNvSpPr>
            <a:spLocks noGrp="1"/>
          </p:cNvSpPr>
          <p:nvPr>
            <p:ph type="sldNum" sz="quarter" idx="12"/>
          </p:nvPr>
        </p:nvSpPr>
        <p:spPr/>
        <p:txBody>
          <a:bodyPr/>
          <a:lstStyle/>
          <a:p>
            <a:fld id="{70826B84-9572-4038-8104-7AE34CCE8D81}" type="slidenum">
              <a:rPr lang="en-US" smtClean="0"/>
              <a:t>21</a:t>
            </a:fld>
            <a:endParaRPr lang="en-US"/>
          </a:p>
        </p:txBody>
      </p:sp>
    </p:spTree>
    <p:extLst>
      <p:ext uri="{BB962C8B-B14F-4D97-AF65-F5344CB8AC3E}">
        <p14:creationId xmlns:p14="http://schemas.microsoft.com/office/powerpoint/2010/main" val="175375327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914400"/>
            <a:ext cx="4571999" cy="480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24400" y="914400"/>
            <a:ext cx="4267200" cy="48304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304800" y="5911334"/>
            <a:ext cx="8686800" cy="646331"/>
          </a:xfrm>
          <a:prstGeom prst="rect">
            <a:avLst/>
          </a:prstGeom>
          <a:noFill/>
        </p:spPr>
        <p:txBody>
          <a:bodyPr wrap="square" rtlCol="0">
            <a:spAutoFit/>
          </a:bodyPr>
          <a:lstStyle/>
          <a:p>
            <a:pPr algn="ctr"/>
            <a:r>
              <a:rPr lang="en-US" dirty="0" smtClean="0"/>
              <a:t>Fig.13 Flexural strength testing</a:t>
            </a:r>
            <a:endParaRPr lang="en-US" dirty="0"/>
          </a:p>
          <a:p>
            <a:pPr algn="ctr"/>
            <a:endParaRPr lang="en-US" dirty="0"/>
          </a:p>
        </p:txBody>
      </p:sp>
      <p:sp>
        <p:nvSpPr>
          <p:cNvPr id="3" name="Slide Number Placeholder 2"/>
          <p:cNvSpPr>
            <a:spLocks noGrp="1"/>
          </p:cNvSpPr>
          <p:nvPr>
            <p:ph type="sldNum" sz="quarter" idx="12"/>
          </p:nvPr>
        </p:nvSpPr>
        <p:spPr/>
        <p:txBody>
          <a:bodyPr/>
          <a:lstStyle/>
          <a:p>
            <a:fld id="{70826B84-9572-4038-8104-7AE34CCE8D81}" type="slidenum">
              <a:rPr lang="en-US" smtClean="0"/>
              <a:t>22</a:t>
            </a:fld>
            <a:endParaRPr lang="en-US"/>
          </a:p>
        </p:txBody>
      </p:sp>
    </p:spTree>
    <p:extLst>
      <p:ext uri="{BB962C8B-B14F-4D97-AF65-F5344CB8AC3E}">
        <p14:creationId xmlns:p14="http://schemas.microsoft.com/office/powerpoint/2010/main" val="198163733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8. Compressive strength of brick</a:t>
            </a:r>
            <a:endParaRPr lang="en-US" dirty="0"/>
          </a:p>
        </p:txBody>
      </p:sp>
      <p:sp>
        <p:nvSpPr>
          <p:cNvPr id="3" name="Content Placeholder 2"/>
          <p:cNvSpPr>
            <a:spLocks noGrp="1"/>
          </p:cNvSpPr>
          <p:nvPr>
            <p:ph idx="1"/>
          </p:nvPr>
        </p:nvSpPr>
        <p:spPr/>
        <p:txBody>
          <a:bodyPr>
            <a:normAutofit/>
          </a:bodyPr>
          <a:lstStyle/>
          <a:p>
            <a:pPr algn="just"/>
            <a:r>
              <a:rPr lang="en-US" sz="2800" dirty="0"/>
              <a:t>Place the specimen with flat faces horizontal, and mortar filled face </a:t>
            </a:r>
            <a:r>
              <a:rPr lang="en-US" sz="2800" dirty="0" smtClean="0"/>
              <a:t>facing upwards </a:t>
            </a:r>
            <a:r>
              <a:rPr lang="en-US" sz="2800" dirty="0"/>
              <a:t>between two 3-ply plywood sheets each of thickness 3mm and </a:t>
            </a:r>
            <a:r>
              <a:rPr lang="en-US" sz="2800" dirty="0" smtClean="0"/>
              <a:t>carefully centered </a:t>
            </a:r>
            <a:r>
              <a:rPr lang="en-US" sz="2800" dirty="0"/>
              <a:t>between the plates of the testing machine. Apply load axially at </a:t>
            </a:r>
            <a:r>
              <a:rPr lang="en-US" sz="2800" dirty="0" smtClean="0"/>
              <a:t>a uniform </a:t>
            </a:r>
            <a:r>
              <a:rPr lang="en-US" sz="2800" dirty="0"/>
              <a:t>rate of 14 N/mm2 (140 </a:t>
            </a:r>
            <a:r>
              <a:rPr lang="en-US" sz="2800" dirty="0" err="1"/>
              <a:t>kgf</a:t>
            </a:r>
            <a:r>
              <a:rPr lang="en-US" sz="2800" dirty="0"/>
              <a:t>/cm2) per minute till failure occurs and </a:t>
            </a:r>
            <a:r>
              <a:rPr lang="en-US" sz="2800" dirty="0" smtClean="0"/>
              <a:t>note the </a:t>
            </a:r>
            <a:r>
              <a:rPr lang="en-US" sz="2800" dirty="0"/>
              <a:t>maximum load at failure. The load at failure shall be the maximum load </a:t>
            </a:r>
            <a:r>
              <a:rPr lang="en-US" sz="2800" dirty="0" smtClean="0"/>
              <a:t>at which </a:t>
            </a:r>
            <a:r>
              <a:rPr lang="en-US" sz="2800" dirty="0"/>
              <a:t>the specimen fails to produce any further increase in the indicator </a:t>
            </a:r>
            <a:r>
              <a:rPr lang="en-US" sz="2800" dirty="0" smtClean="0"/>
              <a:t>reading of </a:t>
            </a:r>
            <a:r>
              <a:rPr lang="en-US" sz="2800" dirty="0"/>
              <a:t>the testing machine</a:t>
            </a:r>
            <a:r>
              <a:rPr lang="en-US" dirty="0"/>
              <a:t>.</a:t>
            </a:r>
          </a:p>
        </p:txBody>
      </p:sp>
      <p:sp>
        <p:nvSpPr>
          <p:cNvPr id="4" name="Slide Number Placeholder 3"/>
          <p:cNvSpPr>
            <a:spLocks noGrp="1"/>
          </p:cNvSpPr>
          <p:nvPr>
            <p:ph type="sldNum" sz="quarter" idx="12"/>
          </p:nvPr>
        </p:nvSpPr>
        <p:spPr/>
        <p:txBody>
          <a:bodyPr/>
          <a:lstStyle/>
          <a:p>
            <a:fld id="{70826B84-9572-4038-8104-7AE34CCE8D81}" type="slidenum">
              <a:rPr lang="en-US" smtClean="0"/>
              <a:t>23</a:t>
            </a:fld>
            <a:endParaRPr lang="en-US"/>
          </a:p>
        </p:txBody>
      </p:sp>
    </p:spTree>
    <p:extLst>
      <p:ext uri="{BB962C8B-B14F-4D97-AF65-F5344CB8AC3E}">
        <p14:creationId xmlns:p14="http://schemas.microsoft.com/office/powerpoint/2010/main" val="105695631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685800"/>
            <a:ext cx="4191000" cy="502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647700"/>
            <a:ext cx="4495800" cy="510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279400" y="5905500"/>
            <a:ext cx="8686800" cy="381000"/>
          </a:xfrm>
          <a:prstGeom prst="rect">
            <a:avLst/>
          </a:prstGeom>
          <a:noFill/>
        </p:spPr>
        <p:txBody>
          <a:bodyPr wrap="square" rtlCol="0">
            <a:spAutoFit/>
          </a:bodyPr>
          <a:lstStyle/>
          <a:p>
            <a:pPr algn="ctr"/>
            <a:r>
              <a:rPr lang="en-US" dirty="0" smtClean="0"/>
              <a:t>Fig. 14  Compressive strength test on brick</a:t>
            </a:r>
            <a:endParaRPr lang="en-US" dirty="0"/>
          </a:p>
        </p:txBody>
      </p:sp>
      <p:sp>
        <p:nvSpPr>
          <p:cNvPr id="3" name="Slide Number Placeholder 2"/>
          <p:cNvSpPr>
            <a:spLocks noGrp="1"/>
          </p:cNvSpPr>
          <p:nvPr>
            <p:ph type="sldNum" sz="quarter" idx="12"/>
          </p:nvPr>
        </p:nvSpPr>
        <p:spPr/>
        <p:txBody>
          <a:bodyPr/>
          <a:lstStyle/>
          <a:p>
            <a:fld id="{70826B84-9572-4038-8104-7AE34CCE8D81}" type="slidenum">
              <a:rPr lang="en-US" smtClean="0"/>
              <a:t>24</a:t>
            </a:fld>
            <a:endParaRPr lang="en-US"/>
          </a:p>
        </p:txBody>
      </p:sp>
    </p:spTree>
    <p:extLst>
      <p:ext uri="{BB962C8B-B14F-4D97-AF65-F5344CB8AC3E}">
        <p14:creationId xmlns:p14="http://schemas.microsoft.com/office/powerpoint/2010/main" val="95883268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9. Transverse strength of tiles</a:t>
            </a:r>
            <a:endParaRPr lang="en-US" dirty="0"/>
          </a:p>
        </p:txBody>
      </p:sp>
      <p:sp>
        <p:nvSpPr>
          <p:cNvPr id="3" name="Content Placeholder 2"/>
          <p:cNvSpPr>
            <a:spLocks noGrp="1"/>
          </p:cNvSpPr>
          <p:nvPr>
            <p:ph idx="1"/>
          </p:nvPr>
        </p:nvSpPr>
        <p:spPr/>
        <p:txBody>
          <a:bodyPr>
            <a:normAutofit/>
          </a:bodyPr>
          <a:lstStyle/>
          <a:p>
            <a:r>
              <a:rPr lang="en-US" sz="2800" dirty="0" smtClean="0"/>
              <a:t>The </a:t>
            </a:r>
            <a:r>
              <a:rPr lang="en-US" sz="2800" dirty="0"/>
              <a:t>tile is placed on two parallel supports and loaded at the center using a steel rod with plywood padding between contact surfaces. The load is applied gradually until the tile breaks, and the breaking load P is recorded. The wet transverse strength is then calculated using the formula f = </a:t>
            </a:r>
            <a:r>
              <a:rPr lang="en-US" sz="2800" dirty="0" smtClean="0"/>
              <a:t>3Pl/2bt^2, </a:t>
            </a:r>
            <a:r>
              <a:rPr lang="en-US" sz="2800" dirty="0"/>
              <a:t>where l is the span, b the width, and t the thickness of the tile.</a:t>
            </a:r>
          </a:p>
        </p:txBody>
      </p:sp>
      <p:sp>
        <p:nvSpPr>
          <p:cNvPr id="4" name="Slide Number Placeholder 3"/>
          <p:cNvSpPr>
            <a:spLocks noGrp="1"/>
          </p:cNvSpPr>
          <p:nvPr>
            <p:ph type="sldNum" sz="quarter" idx="12"/>
          </p:nvPr>
        </p:nvSpPr>
        <p:spPr/>
        <p:txBody>
          <a:bodyPr/>
          <a:lstStyle/>
          <a:p>
            <a:fld id="{70826B84-9572-4038-8104-7AE34CCE8D81}" type="slidenum">
              <a:rPr lang="en-US" smtClean="0"/>
              <a:t>25</a:t>
            </a:fld>
            <a:endParaRPr lang="en-US"/>
          </a:p>
        </p:txBody>
      </p:sp>
    </p:spTree>
    <p:extLst>
      <p:ext uri="{BB962C8B-B14F-4D97-AF65-F5344CB8AC3E}">
        <p14:creationId xmlns:p14="http://schemas.microsoft.com/office/powerpoint/2010/main" val="219648740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4754" y="565935"/>
            <a:ext cx="4134492" cy="5383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381000" y="6172200"/>
            <a:ext cx="8325492" cy="369332"/>
          </a:xfrm>
          <a:prstGeom prst="rect">
            <a:avLst/>
          </a:prstGeom>
          <a:noFill/>
        </p:spPr>
        <p:txBody>
          <a:bodyPr wrap="square" rtlCol="0">
            <a:spAutoFit/>
          </a:bodyPr>
          <a:lstStyle/>
          <a:p>
            <a:pPr algn="ctr"/>
            <a:r>
              <a:rPr lang="en-US" dirty="0" smtClean="0"/>
              <a:t>Fig.15 Transverse strength of tile  </a:t>
            </a:r>
            <a:endParaRPr lang="en-US" dirty="0"/>
          </a:p>
        </p:txBody>
      </p:sp>
      <p:sp>
        <p:nvSpPr>
          <p:cNvPr id="3" name="Slide Number Placeholder 2"/>
          <p:cNvSpPr>
            <a:spLocks noGrp="1"/>
          </p:cNvSpPr>
          <p:nvPr>
            <p:ph type="sldNum" sz="quarter" idx="12"/>
          </p:nvPr>
        </p:nvSpPr>
        <p:spPr/>
        <p:txBody>
          <a:bodyPr/>
          <a:lstStyle/>
          <a:p>
            <a:fld id="{70826B84-9572-4038-8104-7AE34CCE8D81}" type="slidenum">
              <a:rPr lang="en-US" smtClean="0"/>
              <a:t>26</a:t>
            </a:fld>
            <a:endParaRPr lang="en-US"/>
          </a:p>
        </p:txBody>
      </p:sp>
    </p:spTree>
    <p:extLst>
      <p:ext uri="{BB962C8B-B14F-4D97-AF65-F5344CB8AC3E}">
        <p14:creationId xmlns:p14="http://schemas.microsoft.com/office/powerpoint/2010/main" val="271131085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11. Non destructive tests (rebound hammer </a:t>
            </a:r>
            <a:r>
              <a:rPr lang="en-US" dirty="0" smtClean="0"/>
              <a:t>&amp; ultrasonic </a:t>
            </a:r>
            <a:r>
              <a:rPr lang="en-US" dirty="0"/>
              <a:t>pulse velocity)</a:t>
            </a:r>
          </a:p>
        </p:txBody>
      </p:sp>
      <p:sp>
        <p:nvSpPr>
          <p:cNvPr id="3" name="Content Placeholder 2"/>
          <p:cNvSpPr>
            <a:spLocks noGrp="1"/>
          </p:cNvSpPr>
          <p:nvPr>
            <p:ph idx="1"/>
          </p:nvPr>
        </p:nvSpPr>
        <p:spPr/>
        <p:txBody>
          <a:bodyPr>
            <a:normAutofit/>
          </a:bodyPr>
          <a:lstStyle/>
          <a:p>
            <a:r>
              <a:rPr lang="en-US" sz="2800" dirty="0"/>
              <a:t>1. Ultrasonic Pulse Velocity (UPV) </a:t>
            </a:r>
            <a:r>
              <a:rPr lang="en-US" sz="2800" dirty="0" smtClean="0"/>
              <a:t>Test : In </a:t>
            </a:r>
            <a:r>
              <a:rPr lang="en-US" sz="2800" dirty="0"/>
              <a:t>this test, an ultrasonic pulse is passed through the concrete using transducers placed on opposite sides of the specimen. The time taken for the pulse to travel through the concrete is measured, and the pulse velocity is calculated. Higher velocity indicates good quality, dense concrete, while lower velocity indicates cracks or voids</a:t>
            </a:r>
            <a:r>
              <a:rPr lang="en-US" sz="2800" dirty="0" smtClean="0"/>
              <a:t>.</a:t>
            </a:r>
          </a:p>
        </p:txBody>
      </p:sp>
      <p:sp>
        <p:nvSpPr>
          <p:cNvPr id="4" name="Slide Number Placeholder 3"/>
          <p:cNvSpPr>
            <a:spLocks noGrp="1"/>
          </p:cNvSpPr>
          <p:nvPr>
            <p:ph type="sldNum" sz="quarter" idx="12"/>
          </p:nvPr>
        </p:nvSpPr>
        <p:spPr/>
        <p:txBody>
          <a:bodyPr/>
          <a:lstStyle/>
          <a:p>
            <a:fld id="{70826B84-9572-4038-8104-7AE34CCE8D81}" type="slidenum">
              <a:rPr lang="en-US" smtClean="0"/>
              <a:t>27</a:t>
            </a:fld>
            <a:endParaRPr lang="en-US"/>
          </a:p>
        </p:txBody>
      </p:sp>
    </p:spTree>
    <p:extLst>
      <p:ext uri="{BB962C8B-B14F-4D97-AF65-F5344CB8AC3E}">
        <p14:creationId xmlns:p14="http://schemas.microsoft.com/office/powerpoint/2010/main" val="402074094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1892300" y="-673100"/>
            <a:ext cx="5257800" cy="812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914400" y="6096000"/>
            <a:ext cx="7467600" cy="369332"/>
          </a:xfrm>
          <a:prstGeom prst="rect">
            <a:avLst/>
          </a:prstGeom>
          <a:noFill/>
        </p:spPr>
        <p:txBody>
          <a:bodyPr wrap="square" rtlCol="0">
            <a:spAutoFit/>
          </a:bodyPr>
          <a:lstStyle/>
          <a:p>
            <a:pPr algn="ctr"/>
            <a:r>
              <a:rPr lang="en-US" dirty="0" smtClean="0"/>
              <a:t>Fig .17  Ultrasonic  pulse velocity equipment</a:t>
            </a:r>
            <a:endParaRPr lang="en-US" dirty="0"/>
          </a:p>
        </p:txBody>
      </p:sp>
      <p:sp>
        <p:nvSpPr>
          <p:cNvPr id="3" name="Slide Number Placeholder 2"/>
          <p:cNvSpPr>
            <a:spLocks noGrp="1"/>
          </p:cNvSpPr>
          <p:nvPr>
            <p:ph type="sldNum" sz="quarter" idx="12"/>
          </p:nvPr>
        </p:nvSpPr>
        <p:spPr/>
        <p:txBody>
          <a:bodyPr/>
          <a:lstStyle/>
          <a:p>
            <a:fld id="{70826B84-9572-4038-8104-7AE34CCE8D81}" type="slidenum">
              <a:rPr lang="en-US" smtClean="0"/>
              <a:t>28</a:t>
            </a:fld>
            <a:endParaRPr lang="en-US"/>
          </a:p>
        </p:txBody>
      </p:sp>
    </p:spTree>
    <p:extLst>
      <p:ext uri="{BB962C8B-B14F-4D97-AF65-F5344CB8AC3E}">
        <p14:creationId xmlns:p14="http://schemas.microsoft.com/office/powerpoint/2010/main" val="225908582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28600" y="381000"/>
            <a:ext cx="8686800" cy="2677656"/>
          </a:xfrm>
          <a:prstGeom prst="rect">
            <a:avLst/>
          </a:prstGeom>
          <a:noFill/>
        </p:spPr>
        <p:txBody>
          <a:bodyPr wrap="square" rtlCol="0">
            <a:spAutoFit/>
          </a:bodyPr>
          <a:lstStyle/>
          <a:p>
            <a:pPr marL="457200" indent="-457200">
              <a:buFont typeface="Arial" pitchFamily="34" charset="0"/>
              <a:buChar char="•"/>
            </a:pPr>
            <a:r>
              <a:rPr lang="en-US" sz="2800" dirty="0"/>
              <a:t>2. Rebound Hammer Test</a:t>
            </a:r>
            <a:r>
              <a:rPr lang="en-US" sz="2800" dirty="0" smtClean="0"/>
              <a:t>: The </a:t>
            </a:r>
            <a:r>
              <a:rPr lang="en-US" sz="2800" dirty="0"/>
              <a:t>rebound hammer is pressed against the concrete surface, and the rebound value (rebound number) is noted from the scale. This number gives an indication of the surface hardness, which is correlated to the compressive strength of concrete using standard charts.</a:t>
            </a:r>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19400" y="3200400"/>
            <a:ext cx="3733800" cy="304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2362200" y="6248400"/>
            <a:ext cx="5029200" cy="369332"/>
          </a:xfrm>
          <a:prstGeom prst="rect">
            <a:avLst/>
          </a:prstGeom>
          <a:noFill/>
        </p:spPr>
        <p:txBody>
          <a:bodyPr wrap="square" rtlCol="0">
            <a:spAutoFit/>
          </a:bodyPr>
          <a:lstStyle/>
          <a:p>
            <a:pPr algn="ctr"/>
            <a:r>
              <a:rPr lang="en-US" dirty="0" smtClean="0"/>
              <a:t>Fig. 18 Rebound hammer test</a:t>
            </a:r>
            <a:endParaRPr lang="en-US" dirty="0"/>
          </a:p>
        </p:txBody>
      </p:sp>
      <p:sp>
        <p:nvSpPr>
          <p:cNvPr id="4" name="Slide Number Placeholder 3"/>
          <p:cNvSpPr>
            <a:spLocks noGrp="1"/>
          </p:cNvSpPr>
          <p:nvPr>
            <p:ph type="sldNum" sz="quarter" idx="12"/>
          </p:nvPr>
        </p:nvSpPr>
        <p:spPr/>
        <p:txBody>
          <a:bodyPr/>
          <a:lstStyle/>
          <a:p>
            <a:fld id="{70826B84-9572-4038-8104-7AE34CCE8D81}" type="slidenum">
              <a:rPr lang="en-US" smtClean="0"/>
              <a:t>29</a:t>
            </a:fld>
            <a:endParaRPr lang="en-US"/>
          </a:p>
        </p:txBody>
      </p:sp>
    </p:spTree>
    <p:extLst>
      <p:ext uri="{BB962C8B-B14F-4D97-AF65-F5344CB8AC3E}">
        <p14:creationId xmlns:p14="http://schemas.microsoft.com/office/powerpoint/2010/main" val="88287196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47800" y="750762"/>
            <a:ext cx="6248400" cy="49007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905000" y="6096000"/>
            <a:ext cx="5105400" cy="369332"/>
          </a:xfrm>
          <a:prstGeom prst="rect">
            <a:avLst/>
          </a:prstGeom>
          <a:noFill/>
        </p:spPr>
        <p:txBody>
          <a:bodyPr wrap="square" rtlCol="0">
            <a:spAutoFit/>
          </a:bodyPr>
          <a:lstStyle/>
          <a:p>
            <a:pPr algn="ctr"/>
            <a:r>
              <a:rPr lang="en-US" dirty="0" smtClean="0"/>
              <a:t>Fig.1 Specific gravity test</a:t>
            </a:r>
            <a:endParaRPr lang="en-US" dirty="0"/>
          </a:p>
        </p:txBody>
      </p:sp>
      <p:sp>
        <p:nvSpPr>
          <p:cNvPr id="3" name="Slide Number Placeholder 2"/>
          <p:cNvSpPr>
            <a:spLocks noGrp="1"/>
          </p:cNvSpPr>
          <p:nvPr>
            <p:ph type="sldNum" sz="quarter" idx="12"/>
          </p:nvPr>
        </p:nvSpPr>
        <p:spPr/>
        <p:txBody>
          <a:bodyPr/>
          <a:lstStyle/>
          <a:p>
            <a:fld id="{70826B84-9572-4038-8104-7AE34CCE8D81}" type="slidenum">
              <a:rPr lang="en-US" smtClean="0"/>
              <a:t>3</a:t>
            </a:fld>
            <a:endParaRPr lang="en-US"/>
          </a:p>
        </p:txBody>
      </p:sp>
    </p:spTree>
    <p:extLst>
      <p:ext uri="{BB962C8B-B14F-4D97-AF65-F5344CB8AC3E}">
        <p14:creationId xmlns:p14="http://schemas.microsoft.com/office/powerpoint/2010/main" val="345207634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533400"/>
            <a:ext cx="8229600" cy="1143000"/>
          </a:xfrm>
        </p:spPr>
        <p:txBody>
          <a:bodyPr>
            <a:noAutofit/>
          </a:bodyPr>
          <a:lstStyle/>
          <a:p>
            <a:r>
              <a:rPr lang="en-US" sz="3600" dirty="0" smtClean="0"/>
              <a:t>2.Determination of Standard Consistency, Initial and Final Setting Time, Compressive Strength of Cement</a:t>
            </a:r>
            <a:endParaRPr lang="en-US" sz="3600" dirty="0"/>
          </a:p>
        </p:txBody>
      </p:sp>
      <p:sp>
        <p:nvSpPr>
          <p:cNvPr id="3" name="Content Placeholder 2"/>
          <p:cNvSpPr>
            <a:spLocks noGrp="1"/>
          </p:cNvSpPr>
          <p:nvPr>
            <p:ph idx="1"/>
          </p:nvPr>
        </p:nvSpPr>
        <p:spPr>
          <a:xfrm>
            <a:off x="457200" y="2133600"/>
            <a:ext cx="8229600" cy="3992563"/>
          </a:xfrm>
        </p:spPr>
        <p:txBody>
          <a:bodyPr>
            <a:normAutofit fontScale="92500"/>
          </a:bodyPr>
          <a:lstStyle/>
          <a:p>
            <a:r>
              <a:rPr lang="en-US" sz="2800" dirty="0" smtClean="0"/>
              <a:t>STANDARD CONSISTENCY</a:t>
            </a:r>
          </a:p>
          <a:p>
            <a:pPr marL="0" indent="0" algn="just">
              <a:lnSpc>
                <a:spcPct val="110000"/>
              </a:lnSpc>
              <a:buNone/>
            </a:pPr>
            <a:r>
              <a:rPr lang="en-US" sz="2800" dirty="0" smtClean="0"/>
              <a:t>1.Mix 300 g of cement with about 30% water to make a paste and fill it into the </a:t>
            </a:r>
            <a:r>
              <a:rPr lang="en-US" sz="2800" dirty="0" err="1" smtClean="0"/>
              <a:t>Vicat</a:t>
            </a:r>
            <a:r>
              <a:rPr lang="en-US" sz="2800" dirty="0" smtClean="0"/>
              <a:t> </a:t>
            </a:r>
            <a:r>
              <a:rPr lang="en-US" sz="2800" dirty="0" err="1" smtClean="0"/>
              <a:t>mould</a:t>
            </a:r>
            <a:r>
              <a:rPr lang="en-US" sz="2800" dirty="0" smtClean="0"/>
              <a:t> within 3–5 minutes.</a:t>
            </a:r>
          </a:p>
          <a:p>
            <a:pPr marL="0" indent="0" algn="just">
              <a:lnSpc>
                <a:spcPct val="110000"/>
              </a:lnSpc>
              <a:buNone/>
            </a:pPr>
            <a:r>
              <a:rPr lang="en-US" sz="2800" dirty="0" smtClean="0"/>
              <a:t>2.Place the </a:t>
            </a:r>
            <a:r>
              <a:rPr lang="en-US" sz="2800" dirty="0" err="1" smtClean="0"/>
              <a:t>mould</a:t>
            </a:r>
            <a:r>
              <a:rPr lang="en-US" sz="2800" dirty="0" smtClean="0"/>
              <a:t> under the </a:t>
            </a:r>
            <a:r>
              <a:rPr lang="en-US" sz="2800" dirty="0" err="1" smtClean="0"/>
              <a:t>Vicat</a:t>
            </a:r>
            <a:r>
              <a:rPr lang="en-US" sz="2800" dirty="0" smtClean="0"/>
              <a:t> plunger and note how deep it penetrates into the paste.</a:t>
            </a:r>
          </a:p>
          <a:p>
            <a:pPr marL="0" indent="0" algn="just">
              <a:lnSpc>
                <a:spcPct val="110000"/>
              </a:lnSpc>
              <a:buNone/>
            </a:pPr>
            <a:r>
              <a:rPr lang="en-US" sz="2800" dirty="0" smtClean="0"/>
              <a:t>3.Adjust the water content and repeat the test until the plunger penetrates 5–7 mm from the bottom — this water percentage is the standard consistency of the cement.</a:t>
            </a:r>
          </a:p>
        </p:txBody>
      </p:sp>
      <p:sp>
        <p:nvSpPr>
          <p:cNvPr id="4" name="Slide Number Placeholder 3"/>
          <p:cNvSpPr>
            <a:spLocks noGrp="1"/>
          </p:cNvSpPr>
          <p:nvPr>
            <p:ph type="sldNum" sz="quarter" idx="12"/>
          </p:nvPr>
        </p:nvSpPr>
        <p:spPr/>
        <p:txBody>
          <a:bodyPr/>
          <a:lstStyle/>
          <a:p>
            <a:fld id="{70826B84-9572-4038-8104-7AE34CCE8D81}" type="slidenum">
              <a:rPr lang="en-US" smtClean="0"/>
              <a:t>4</a:t>
            </a:fld>
            <a:endParaRPr lang="en-US"/>
          </a:p>
        </p:txBody>
      </p:sp>
    </p:spTree>
    <p:extLst>
      <p:ext uri="{BB962C8B-B14F-4D97-AF65-F5344CB8AC3E}">
        <p14:creationId xmlns:p14="http://schemas.microsoft.com/office/powerpoint/2010/main" val="377580946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85800" y="808383"/>
            <a:ext cx="6781800" cy="523220"/>
          </a:xfrm>
          <a:prstGeom prst="rect">
            <a:avLst/>
          </a:prstGeom>
          <a:noFill/>
        </p:spPr>
        <p:txBody>
          <a:bodyPr wrap="square" rtlCol="0">
            <a:spAutoFit/>
          </a:bodyPr>
          <a:lstStyle/>
          <a:p>
            <a:pPr marL="457200" indent="-457200">
              <a:buFont typeface="Arial" pitchFamily="34" charset="0"/>
              <a:buChar char="•"/>
            </a:pPr>
            <a:r>
              <a:rPr lang="en-US" sz="2800" dirty="0" smtClean="0"/>
              <a:t>INITIAL AND FINAL SETTING TIME</a:t>
            </a:r>
            <a:endParaRPr lang="en-US" sz="2800" dirty="0"/>
          </a:p>
        </p:txBody>
      </p:sp>
      <p:sp>
        <p:nvSpPr>
          <p:cNvPr id="5" name="TextBox 4"/>
          <p:cNvSpPr txBox="1"/>
          <p:nvPr/>
        </p:nvSpPr>
        <p:spPr>
          <a:xfrm>
            <a:off x="655982" y="1828800"/>
            <a:ext cx="7954617" cy="4401205"/>
          </a:xfrm>
          <a:prstGeom prst="rect">
            <a:avLst/>
          </a:prstGeom>
          <a:noFill/>
        </p:spPr>
        <p:txBody>
          <a:bodyPr wrap="square" rtlCol="0">
            <a:spAutoFit/>
          </a:bodyPr>
          <a:lstStyle/>
          <a:p>
            <a:pPr algn="just"/>
            <a:r>
              <a:rPr lang="en-US" sz="2800" dirty="0" smtClean="0"/>
              <a:t>1. Mix 300 g of cement with 0.85 times the water needed for standard consistency and fill the </a:t>
            </a:r>
            <a:r>
              <a:rPr lang="en-US" sz="2800" dirty="0" err="1" smtClean="0"/>
              <a:t>Vicat</a:t>
            </a:r>
            <a:r>
              <a:rPr lang="en-US" sz="2800" dirty="0" smtClean="0"/>
              <a:t> </a:t>
            </a:r>
            <a:r>
              <a:rPr lang="en-US" sz="2800" dirty="0" err="1" smtClean="0"/>
              <a:t>mould</a:t>
            </a:r>
            <a:r>
              <a:rPr lang="en-US" sz="2800" dirty="0" smtClean="0"/>
              <a:t> within the gauging time.</a:t>
            </a:r>
          </a:p>
          <a:p>
            <a:pPr algn="just"/>
            <a:r>
              <a:rPr lang="en-US" sz="2800" dirty="0" smtClean="0"/>
              <a:t>2. Test penetration using the square needle — the time from adding water until the needle fails to pierce beyond 5 ± 0.5 mm indicates the initial setting time.</a:t>
            </a:r>
          </a:p>
          <a:p>
            <a:pPr algn="just"/>
            <a:r>
              <a:rPr lang="en-US" sz="2800" dirty="0" smtClean="0"/>
              <a:t>3. Replace the needle with the annular one, when only the needle makes an impression, that time marks the final setting time</a:t>
            </a:r>
            <a:r>
              <a:rPr lang="en-US" sz="2400" dirty="0" smtClean="0"/>
              <a:t>.</a:t>
            </a:r>
            <a:endParaRPr lang="en-US" sz="2400" dirty="0"/>
          </a:p>
        </p:txBody>
      </p:sp>
      <p:sp>
        <p:nvSpPr>
          <p:cNvPr id="2" name="Slide Number Placeholder 1"/>
          <p:cNvSpPr>
            <a:spLocks noGrp="1"/>
          </p:cNvSpPr>
          <p:nvPr>
            <p:ph type="sldNum" sz="quarter" idx="12"/>
          </p:nvPr>
        </p:nvSpPr>
        <p:spPr/>
        <p:txBody>
          <a:bodyPr/>
          <a:lstStyle/>
          <a:p>
            <a:fld id="{70826B84-9572-4038-8104-7AE34CCE8D81}" type="slidenum">
              <a:rPr lang="en-US" smtClean="0"/>
              <a:t>5</a:t>
            </a:fld>
            <a:endParaRPr lang="en-US"/>
          </a:p>
        </p:txBody>
      </p:sp>
    </p:spTree>
    <p:extLst>
      <p:ext uri="{BB962C8B-B14F-4D97-AF65-F5344CB8AC3E}">
        <p14:creationId xmlns:p14="http://schemas.microsoft.com/office/powerpoint/2010/main" val="187081853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609600"/>
            <a:ext cx="5638800" cy="548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2667000" y="6248400"/>
            <a:ext cx="4495800" cy="369332"/>
          </a:xfrm>
          <a:prstGeom prst="rect">
            <a:avLst/>
          </a:prstGeom>
          <a:noFill/>
        </p:spPr>
        <p:txBody>
          <a:bodyPr wrap="square" rtlCol="0">
            <a:spAutoFit/>
          </a:bodyPr>
          <a:lstStyle/>
          <a:p>
            <a:r>
              <a:rPr lang="en-US" dirty="0" smtClean="0"/>
              <a:t>Fig.2 Initial setting time set up</a:t>
            </a:r>
            <a:endParaRPr lang="en-US" dirty="0"/>
          </a:p>
        </p:txBody>
      </p:sp>
      <p:sp>
        <p:nvSpPr>
          <p:cNvPr id="3" name="Slide Number Placeholder 2"/>
          <p:cNvSpPr>
            <a:spLocks noGrp="1"/>
          </p:cNvSpPr>
          <p:nvPr>
            <p:ph type="sldNum" sz="quarter" idx="12"/>
          </p:nvPr>
        </p:nvSpPr>
        <p:spPr/>
        <p:txBody>
          <a:bodyPr/>
          <a:lstStyle/>
          <a:p>
            <a:fld id="{70826B84-9572-4038-8104-7AE34CCE8D81}" type="slidenum">
              <a:rPr lang="en-US" smtClean="0"/>
              <a:t>6</a:t>
            </a:fld>
            <a:endParaRPr lang="en-US"/>
          </a:p>
        </p:txBody>
      </p:sp>
    </p:spTree>
    <p:extLst>
      <p:ext uri="{BB962C8B-B14F-4D97-AF65-F5344CB8AC3E}">
        <p14:creationId xmlns:p14="http://schemas.microsoft.com/office/powerpoint/2010/main" val="55509838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066800" y="762000"/>
            <a:ext cx="7467600" cy="523220"/>
          </a:xfrm>
          <a:prstGeom prst="rect">
            <a:avLst/>
          </a:prstGeom>
          <a:noFill/>
        </p:spPr>
        <p:txBody>
          <a:bodyPr wrap="square" rtlCol="0">
            <a:spAutoFit/>
          </a:bodyPr>
          <a:lstStyle/>
          <a:p>
            <a:pPr marL="285750" indent="-285750">
              <a:buFont typeface="Arial" pitchFamily="34" charset="0"/>
              <a:buChar char="•"/>
            </a:pPr>
            <a:r>
              <a:rPr lang="en-US" sz="2800" dirty="0" smtClean="0"/>
              <a:t>COMPRESSIVE STRENGTH OF CEMENT</a:t>
            </a:r>
            <a:endParaRPr lang="en-US" sz="2800" dirty="0"/>
          </a:p>
        </p:txBody>
      </p:sp>
      <p:sp>
        <p:nvSpPr>
          <p:cNvPr id="5" name="TextBox 4"/>
          <p:cNvSpPr txBox="1"/>
          <p:nvPr/>
        </p:nvSpPr>
        <p:spPr>
          <a:xfrm>
            <a:off x="788504" y="1447800"/>
            <a:ext cx="7315200" cy="4832092"/>
          </a:xfrm>
          <a:prstGeom prst="rect">
            <a:avLst/>
          </a:prstGeom>
          <a:noFill/>
        </p:spPr>
        <p:txBody>
          <a:bodyPr wrap="square" rtlCol="0">
            <a:spAutoFit/>
          </a:bodyPr>
          <a:lstStyle/>
          <a:p>
            <a:pPr algn="just"/>
            <a:r>
              <a:rPr lang="en-US" sz="2800" dirty="0" smtClean="0"/>
              <a:t>1. Mix cement and standard sand in a 1:3 ratio (200 g cement and 600 g standard sand) and add water equal to P/4 + 3% of their combined weight to make a uniform mortar.</a:t>
            </a:r>
          </a:p>
          <a:p>
            <a:pPr algn="just"/>
            <a:r>
              <a:rPr lang="en-US" sz="2800" dirty="0" smtClean="0"/>
              <a:t>2. Fill the cube </a:t>
            </a:r>
            <a:r>
              <a:rPr lang="en-US" sz="2800" dirty="0" err="1" smtClean="0"/>
              <a:t>moulds</a:t>
            </a:r>
            <a:r>
              <a:rPr lang="en-US" sz="2800" dirty="0" smtClean="0"/>
              <a:t>, compact properly, smooth the surface, and keep undisturbed for 24 hours, then remove and cure the cubes in water.</a:t>
            </a:r>
          </a:p>
          <a:p>
            <a:pPr algn="just"/>
            <a:r>
              <a:rPr lang="en-US" sz="2800" dirty="0" smtClean="0"/>
              <a:t>3. After 7 days and 28 days test at least three cubes in a compression testing machine, and take the average value as the compressive strength</a:t>
            </a:r>
            <a:endParaRPr lang="en-US" sz="2800" dirty="0"/>
          </a:p>
        </p:txBody>
      </p:sp>
      <p:sp>
        <p:nvSpPr>
          <p:cNvPr id="2" name="Slide Number Placeholder 1"/>
          <p:cNvSpPr>
            <a:spLocks noGrp="1"/>
          </p:cNvSpPr>
          <p:nvPr>
            <p:ph type="sldNum" sz="quarter" idx="12"/>
          </p:nvPr>
        </p:nvSpPr>
        <p:spPr/>
        <p:txBody>
          <a:bodyPr/>
          <a:lstStyle/>
          <a:p>
            <a:fld id="{70826B84-9572-4038-8104-7AE34CCE8D81}" type="slidenum">
              <a:rPr lang="en-US" smtClean="0"/>
              <a:t>7</a:t>
            </a:fld>
            <a:endParaRPr lang="en-US"/>
          </a:p>
        </p:txBody>
      </p:sp>
    </p:spTree>
    <p:extLst>
      <p:ext uri="{BB962C8B-B14F-4D97-AF65-F5344CB8AC3E}">
        <p14:creationId xmlns:p14="http://schemas.microsoft.com/office/powerpoint/2010/main" val="245082695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152400"/>
            <a:ext cx="6096000" cy="5676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828800" y="5994400"/>
            <a:ext cx="5638800" cy="369332"/>
          </a:xfrm>
          <a:prstGeom prst="rect">
            <a:avLst/>
          </a:prstGeom>
          <a:noFill/>
        </p:spPr>
        <p:txBody>
          <a:bodyPr wrap="square" rtlCol="0">
            <a:spAutoFit/>
          </a:bodyPr>
          <a:lstStyle/>
          <a:p>
            <a:r>
              <a:rPr lang="en-US" dirty="0" smtClean="0"/>
              <a:t>                   Fig . 3 Compression testing machine</a:t>
            </a:r>
            <a:endParaRPr lang="en-US" dirty="0"/>
          </a:p>
        </p:txBody>
      </p:sp>
      <p:sp>
        <p:nvSpPr>
          <p:cNvPr id="3" name="Slide Number Placeholder 2"/>
          <p:cNvSpPr>
            <a:spLocks noGrp="1"/>
          </p:cNvSpPr>
          <p:nvPr>
            <p:ph type="sldNum" sz="quarter" idx="12"/>
          </p:nvPr>
        </p:nvSpPr>
        <p:spPr/>
        <p:txBody>
          <a:bodyPr/>
          <a:lstStyle/>
          <a:p>
            <a:fld id="{70826B84-9572-4038-8104-7AE34CCE8D81}" type="slidenum">
              <a:rPr lang="en-US" smtClean="0"/>
              <a:t>8</a:t>
            </a:fld>
            <a:endParaRPr lang="en-US"/>
          </a:p>
        </p:txBody>
      </p:sp>
    </p:spTree>
    <p:extLst>
      <p:ext uri="{BB962C8B-B14F-4D97-AF65-F5344CB8AC3E}">
        <p14:creationId xmlns:p14="http://schemas.microsoft.com/office/powerpoint/2010/main" val="200286651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143000"/>
          </a:xfrm>
        </p:spPr>
        <p:txBody>
          <a:bodyPr>
            <a:noAutofit/>
          </a:bodyPr>
          <a:lstStyle/>
          <a:p>
            <a:r>
              <a:rPr lang="en-US" sz="3600" dirty="0" smtClean="0"/>
              <a:t>3. </a:t>
            </a:r>
            <a:r>
              <a:rPr lang="en-US" sz="3600" dirty="0"/>
              <a:t>T</a:t>
            </a:r>
            <a:r>
              <a:rPr lang="en-US" sz="3600" dirty="0" smtClean="0"/>
              <a:t>ests on fine aggregates </a:t>
            </a:r>
            <a:endParaRPr lang="en-US" sz="3600" dirty="0"/>
          </a:p>
        </p:txBody>
      </p:sp>
      <p:sp>
        <p:nvSpPr>
          <p:cNvPr id="3" name="Content Placeholder 2"/>
          <p:cNvSpPr>
            <a:spLocks noGrp="1"/>
          </p:cNvSpPr>
          <p:nvPr>
            <p:ph idx="1"/>
          </p:nvPr>
        </p:nvSpPr>
        <p:spPr>
          <a:xfrm>
            <a:off x="457200" y="2133600"/>
            <a:ext cx="8229600" cy="3992563"/>
          </a:xfrm>
        </p:spPr>
        <p:txBody>
          <a:bodyPr>
            <a:normAutofit/>
          </a:bodyPr>
          <a:lstStyle/>
          <a:p>
            <a:r>
              <a:rPr lang="en-US" sz="3000" dirty="0" smtClean="0"/>
              <a:t>SPECIFIC GRAVITY AND BULK DENSITY</a:t>
            </a:r>
          </a:p>
          <a:p>
            <a:pPr marL="0" indent="0" algn="just">
              <a:buNone/>
            </a:pPr>
            <a:r>
              <a:rPr lang="en-US" sz="2600" dirty="0" smtClean="0"/>
              <a:t>1. Fill the measure one-third with mixed aggregates, tamp 25 times, then repeat twice more until full and level off the surface.	</a:t>
            </a:r>
          </a:p>
          <a:p>
            <a:pPr marL="0" indent="0" algn="just">
              <a:buNone/>
            </a:pPr>
            <a:r>
              <a:rPr lang="en-US" sz="2600" dirty="0" smtClean="0"/>
              <a:t>2. Weigh the measure with aggregates (W1), then fill it with water to the top and weigh again (W2).	</a:t>
            </a:r>
          </a:p>
          <a:p>
            <a:pPr marL="0" indent="0" algn="just">
              <a:buNone/>
            </a:pPr>
            <a:r>
              <a:rPr lang="en-US" sz="2600" dirty="0" smtClean="0"/>
              <a:t>3.Empty, clean, and fill the measure with only water to find its weight (W3).</a:t>
            </a:r>
            <a:endParaRPr lang="en-US" sz="2600" dirty="0"/>
          </a:p>
        </p:txBody>
      </p:sp>
      <p:sp>
        <p:nvSpPr>
          <p:cNvPr id="4" name="Slide Number Placeholder 3"/>
          <p:cNvSpPr>
            <a:spLocks noGrp="1"/>
          </p:cNvSpPr>
          <p:nvPr>
            <p:ph type="sldNum" sz="quarter" idx="12"/>
          </p:nvPr>
        </p:nvSpPr>
        <p:spPr/>
        <p:txBody>
          <a:bodyPr/>
          <a:lstStyle/>
          <a:p>
            <a:fld id="{70826B84-9572-4038-8104-7AE34CCE8D81}" type="slidenum">
              <a:rPr lang="en-US" smtClean="0"/>
              <a:t>9</a:t>
            </a:fld>
            <a:endParaRPr lang="en-US"/>
          </a:p>
        </p:txBody>
      </p:sp>
    </p:spTree>
    <p:extLst>
      <p:ext uri="{BB962C8B-B14F-4D97-AF65-F5344CB8AC3E}">
        <p14:creationId xmlns:p14="http://schemas.microsoft.com/office/powerpoint/2010/main" val="54050273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297</TotalTime>
  <Words>1177</Words>
  <Application>Microsoft Office PowerPoint</Application>
  <PresentationFormat>On-screen Show (4:3)</PresentationFormat>
  <Paragraphs>98</Paragraphs>
  <Slides>29</Slides>
  <Notes>1</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29</vt:i4>
      </vt:variant>
    </vt:vector>
  </HeadingPairs>
  <TitlesOfParts>
    <vt:vector size="32" baseType="lpstr">
      <vt:lpstr>Arial</vt:lpstr>
      <vt:lpstr>Calibri</vt:lpstr>
      <vt:lpstr>Office Theme</vt:lpstr>
      <vt:lpstr>CONCRETE LAB (MATERIAL TESTING LAB II) EXPERIMENTAL PROCEDURES</vt:lpstr>
      <vt:lpstr>1. Determination of specific gravity and soundness of cement </vt:lpstr>
      <vt:lpstr>PowerPoint Presentation</vt:lpstr>
      <vt:lpstr>2.Determination of Standard Consistency, Initial and Final Setting Time, Compressive Strength of Cement</vt:lpstr>
      <vt:lpstr>PowerPoint Presentation</vt:lpstr>
      <vt:lpstr>PowerPoint Presentation</vt:lpstr>
      <vt:lpstr>PowerPoint Presentation</vt:lpstr>
      <vt:lpstr>PowerPoint Presentation</vt:lpstr>
      <vt:lpstr>3. Tests on fine aggregates </vt:lpstr>
      <vt:lpstr>PowerPoint Presentation</vt:lpstr>
      <vt:lpstr>PowerPoint Presentation</vt:lpstr>
      <vt:lpstr>PowerPoint Presentation</vt:lpstr>
      <vt:lpstr>4. Tests on coarse aggregates</vt:lpstr>
      <vt:lpstr>PowerPoint Presentation</vt:lpstr>
      <vt:lpstr>PowerPoint Presentation</vt:lpstr>
      <vt:lpstr>PowerPoint Presentation</vt:lpstr>
      <vt:lpstr>5. Tests on Fresh Concrete: Slump, Compaction factor test</vt:lpstr>
      <vt:lpstr>PowerPoint Presentation</vt:lpstr>
      <vt:lpstr>6. Determination of Compressive Strength of Concrete </vt:lpstr>
      <vt:lpstr>PowerPoint Presentation</vt:lpstr>
      <vt:lpstr>7. Carrying out the Split Tensile and Flexural strength of Concrete.</vt:lpstr>
      <vt:lpstr>PowerPoint Presentation</vt:lpstr>
      <vt:lpstr>8. Compressive strength of brick</vt:lpstr>
      <vt:lpstr>PowerPoint Presentation</vt:lpstr>
      <vt:lpstr>9. Transverse strength of tiles</vt:lpstr>
      <vt:lpstr>PowerPoint Presentation</vt:lpstr>
      <vt:lpstr>11. Non destructive tests (rebound hammer &amp; ultrasonic pulse velocity)</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MATERIAL TESTING LAB II EXPERIMENTS</dc:title>
  <dc:creator>farzana</dc:creator>
  <cp:lastModifiedBy>user</cp:lastModifiedBy>
  <cp:revision>35</cp:revision>
  <dcterms:created xsi:type="dcterms:W3CDTF">2025-10-10T07:32:31Z</dcterms:created>
  <dcterms:modified xsi:type="dcterms:W3CDTF">2025-10-16T05:06:24Z</dcterms:modified>
</cp:coreProperties>
</file>